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9" r:id="rId2"/>
  </p:sldMasterIdLst>
  <p:notesMasterIdLst>
    <p:notesMasterId r:id="rId29"/>
  </p:notesMasterIdLst>
  <p:sldIdLst>
    <p:sldId id="257" r:id="rId3"/>
    <p:sldId id="259" r:id="rId4"/>
    <p:sldId id="283" r:id="rId5"/>
    <p:sldId id="279" r:id="rId6"/>
    <p:sldId id="435" r:id="rId7"/>
    <p:sldId id="431" r:id="rId8"/>
    <p:sldId id="285" r:id="rId9"/>
    <p:sldId id="271" r:id="rId10"/>
    <p:sldId id="272" r:id="rId11"/>
    <p:sldId id="264" r:id="rId12"/>
    <p:sldId id="436" r:id="rId13"/>
    <p:sldId id="437" r:id="rId14"/>
    <p:sldId id="438" r:id="rId15"/>
    <p:sldId id="432" r:id="rId16"/>
    <p:sldId id="274" r:id="rId17"/>
    <p:sldId id="440" r:id="rId18"/>
    <p:sldId id="446" r:id="rId19"/>
    <p:sldId id="439" r:id="rId20"/>
    <p:sldId id="433" r:id="rId21"/>
    <p:sldId id="276" r:id="rId22"/>
    <p:sldId id="441" r:id="rId23"/>
    <p:sldId id="442" r:id="rId24"/>
    <p:sldId id="443" r:id="rId25"/>
    <p:sldId id="445" r:id="rId26"/>
    <p:sldId id="444" r:id="rId27"/>
    <p:sldId id="292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ng" initials="t" lastIdx="1" clrIdx="0">
    <p:extLst>
      <p:ext uri="{19B8F6BF-5375-455C-9EA6-DF929625EA0E}">
        <p15:presenceInfo xmlns:p15="http://schemas.microsoft.com/office/powerpoint/2012/main" userId="2b37da8f70148f2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101"/>
    <a:srgbClr val="12B7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-29" y="-259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01T01:39:33.020" idx="1">
    <p:pos x="6931" y="714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8D6A-EE53-4F43-B83B-7B5083AC0DC8}" type="datetimeFigureOut">
              <a:rPr lang="zh-CN" altLang="en-US" smtClean="0"/>
              <a:t>2022/7/1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F99F9-F69F-46DA-A0C9-3A39E9E063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235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6AD8240-3148-4746-BA4B-7B32B016B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B51CC32A-496B-42D5-8EC6-30D10EB5C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C0F25E7C-B1D9-4999-8D1F-ED84C4EE9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2022/7/1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E18A7BBD-E847-449A-AA53-B3DBD3F5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F1910074-A50B-4F6C-9D3A-997C1681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59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2022/7/1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88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8235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19222988-F7A5-40D8-93C2-FFC76DD6F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2022/7/1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B09A7AB5-A93E-4BB9-B456-29E36D7D4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A06456C9-71B0-4254-B323-89F5CF60F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91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pPr/>
              <a:t>2022/7/1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721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pPr/>
              <a:t>2022/7/1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811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pPr/>
              <a:t>2022/7/1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54677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5123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pPr/>
              <a:t>2022/7/1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31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pPr/>
              <a:t>2022/7/1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769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pPr/>
              <a:t>2022/7/1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035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2022/7/1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387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D429047F-5DE1-40DA-AC24-00876ED9E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52D65A70-6F68-4B83-92A0-6D80F28C95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7F1EB68C-B904-4D82-949D-22E3B851D4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fld id="{0DA2CC75-8280-4D50-8556-C2874ADEF926}" type="datetimeFigureOut">
              <a:rPr lang="zh-CN" altLang="en-US" smtClean="0"/>
              <a:pPr/>
              <a:t>2022/7/1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836AE24F-59F4-4360-AE82-7A8125C36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D8A32B3F-6528-4220-A583-FE0D755461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fld id="{6E190E77-D57C-49F8-ADC2-FB99C50EBC2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页面-上">
            <a:extLst>
              <a:ext uri="{FF2B5EF4-FFF2-40B4-BE49-F238E27FC236}">
                <a16:creationId xmlns="" xmlns:a16="http://schemas.microsoft.com/office/drawing/2014/main" id="{287EAB18-0589-4427-A798-FDBA81E27588}"/>
              </a:ext>
            </a:extLst>
          </p:cNvPr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sp>
        <p:nvSpPr>
          <p:cNvPr id="8" name="页面-下">
            <a:extLst>
              <a:ext uri="{FF2B5EF4-FFF2-40B4-BE49-F238E27FC236}">
                <a16:creationId xmlns="" xmlns:a16="http://schemas.microsoft.com/office/drawing/2014/main" id="{8F155A47-E696-4AF1-A58C-155C08617DCC}"/>
              </a:ext>
            </a:extLst>
          </p:cNvPr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5460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3780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="" xmlns:a16="http://schemas.microsoft.com/office/drawing/2014/main" id="{9294AF64-30BB-45F1-8CE1-A2B863A2B3C3}"/>
              </a:ext>
            </a:extLst>
          </p:cNvPr>
          <p:cNvGrpSpPr/>
          <p:nvPr/>
        </p:nvGrpSpPr>
        <p:grpSpPr>
          <a:xfrm rot="19577259">
            <a:off x="8102570" y="-2295567"/>
            <a:ext cx="4851224" cy="4692453"/>
            <a:chOff x="-2609090" y="4732627"/>
            <a:chExt cx="4590290" cy="4590290"/>
          </a:xfrm>
        </p:grpSpPr>
        <p:sp>
          <p:nvSpPr>
            <p:cNvPr id="16" name="圆: 空心 15">
              <a:extLst>
                <a:ext uri="{FF2B5EF4-FFF2-40B4-BE49-F238E27FC236}">
                  <a16:creationId xmlns="" xmlns:a16="http://schemas.microsoft.com/office/drawing/2014/main" id="{497667E4-2834-422A-B3D2-E4755DE34DA1}"/>
                </a:ext>
              </a:extLst>
            </p:cNvPr>
            <p:cNvSpPr/>
            <p:nvPr/>
          </p:nvSpPr>
          <p:spPr>
            <a:xfrm>
              <a:off x="-2609090" y="4732627"/>
              <a:ext cx="4590290" cy="459029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圆: 空心 16">
              <a:extLst>
                <a:ext uri="{FF2B5EF4-FFF2-40B4-BE49-F238E27FC236}">
                  <a16:creationId xmlns="" xmlns:a16="http://schemas.microsoft.com/office/drawing/2014/main" id="{6C0B7952-FD02-4B94-8648-6E2FAD63F4C4}"/>
                </a:ext>
              </a:extLst>
            </p:cNvPr>
            <p:cNvSpPr/>
            <p:nvPr/>
          </p:nvSpPr>
          <p:spPr>
            <a:xfrm>
              <a:off x="-2250308" y="5091409"/>
              <a:ext cx="3872724" cy="3872724"/>
            </a:xfrm>
            <a:prstGeom prst="roundRect">
              <a:avLst/>
            </a:prstGeom>
            <a:solidFill>
              <a:srgbClr val="12B7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3B0C9C56-100D-48DD-9435-DB093A577F38}"/>
              </a:ext>
            </a:extLst>
          </p:cNvPr>
          <p:cNvGrpSpPr/>
          <p:nvPr/>
        </p:nvGrpSpPr>
        <p:grpSpPr>
          <a:xfrm rot="20007188">
            <a:off x="7672645" y="1588321"/>
            <a:ext cx="3841613" cy="4551482"/>
            <a:chOff x="7002930" y="1276348"/>
            <a:chExt cx="4137689" cy="4863822"/>
          </a:xfrm>
        </p:grpSpPr>
        <p:sp>
          <p:nvSpPr>
            <p:cNvPr id="12" name="矩形: 圆角 11">
              <a:extLst>
                <a:ext uri="{FF2B5EF4-FFF2-40B4-BE49-F238E27FC236}">
                  <a16:creationId xmlns="" xmlns:a16="http://schemas.microsoft.com/office/drawing/2014/main" id="{C2184A66-AC32-493E-9644-441BEEB2865C}"/>
                </a:ext>
              </a:extLst>
            </p:cNvPr>
            <p:cNvSpPr/>
            <p:nvPr/>
          </p:nvSpPr>
          <p:spPr>
            <a:xfrm>
              <a:off x="7002930" y="1276348"/>
              <a:ext cx="4137689" cy="413768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76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="" xmlns:a16="http://schemas.microsoft.com/office/drawing/2014/main" id="{5AD826C2-E60C-46F4-A963-146B398E54F0}"/>
                </a:ext>
              </a:extLst>
            </p:cNvPr>
            <p:cNvSpPr/>
            <p:nvPr/>
          </p:nvSpPr>
          <p:spPr>
            <a:xfrm rot="19108492">
              <a:off x="9657045" y="5313353"/>
              <a:ext cx="826817" cy="826817"/>
            </a:xfrm>
            <a:prstGeom prst="roundRect">
              <a:avLst/>
            </a:prstGeom>
            <a:noFill/>
            <a:ln w="225425">
              <a:solidFill>
                <a:srgbClr val="FF91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="" xmlns:a16="http://schemas.microsoft.com/office/drawing/2014/main" id="{EA43E98A-A97E-4EC5-B6F3-27E35D89686F}"/>
                </a:ext>
              </a:extLst>
            </p:cNvPr>
            <p:cNvSpPr/>
            <p:nvPr/>
          </p:nvSpPr>
          <p:spPr>
            <a:xfrm rot="21497132">
              <a:off x="7528908" y="1802328"/>
              <a:ext cx="3085734" cy="3085734"/>
            </a:xfrm>
            <a:prstGeom prst="roundRect">
              <a:avLst/>
            </a:prstGeom>
            <a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2A047D8B-1A48-4A24-912B-EBA869BDFDDC}"/>
              </a:ext>
            </a:extLst>
          </p:cNvPr>
          <p:cNvSpPr txBox="1"/>
          <p:nvPr/>
        </p:nvSpPr>
        <p:spPr>
          <a:xfrm>
            <a:off x="430306" y="1189697"/>
            <a:ext cx="803237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6000" dirty="0" smtClean="0"/>
              <a:t>基于</a:t>
            </a:r>
            <a:r>
              <a:rPr lang="en-US" altLang="zh-CN" sz="6000" dirty="0" smtClean="0"/>
              <a:t>YOLOv5</a:t>
            </a:r>
            <a:r>
              <a:rPr lang="en-US" altLang="zh-CN" sz="6000" dirty="0" smtClean="0"/>
              <a:t>+LPRNet</a:t>
            </a:r>
            <a:r>
              <a:rPr lang="zh-CN" altLang="en-US" sz="6000" dirty="0" smtClean="0"/>
              <a:t>的车牌</a:t>
            </a:r>
            <a:r>
              <a:rPr lang="zh-CN" altLang="en-US" sz="6000" dirty="0"/>
              <a:t>识别系统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TextBox 36">
            <a:extLst>
              <a:ext uri="{FF2B5EF4-FFF2-40B4-BE49-F238E27FC236}">
                <a16:creationId xmlns="" xmlns:a16="http://schemas.microsoft.com/office/drawing/2014/main" id="{0DB66370-3036-417B-8643-661DD8AAE9AD}"/>
              </a:ext>
            </a:extLst>
          </p:cNvPr>
          <p:cNvSpPr txBox="1"/>
          <p:nvPr/>
        </p:nvSpPr>
        <p:spPr>
          <a:xfrm>
            <a:off x="632215" y="3421470"/>
            <a:ext cx="6225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小组成员：刘士震，唐豪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="" xmlns:a16="http://schemas.microsoft.com/office/drawing/2014/main" id="{2860C295-F09D-49B0-AE0D-58885902D73B}"/>
              </a:ext>
            </a:extLst>
          </p:cNvPr>
          <p:cNvSpPr/>
          <p:nvPr/>
        </p:nvSpPr>
        <p:spPr>
          <a:xfrm>
            <a:off x="1844813" y="4510909"/>
            <a:ext cx="1937810" cy="468000"/>
          </a:xfrm>
          <a:prstGeom prst="roundRect">
            <a:avLst>
              <a:gd name="adj" fmla="val 50000"/>
            </a:avLst>
          </a:prstGeom>
          <a:solidFill>
            <a:srgbClr val="12B7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kern="0" dirty="0" smtClean="0">
                <a:solidFill>
                  <a:prstClr val="white"/>
                </a:solidFill>
                <a:cs typeface="+mn-ea"/>
                <a:sym typeface="+mn-lt"/>
              </a:rPr>
              <a:t>日期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="" xmlns:a16="http://schemas.microsoft.com/office/drawing/2014/main" id="{00147193-8786-4A13-9933-AB9F1237DB46}"/>
              </a:ext>
            </a:extLst>
          </p:cNvPr>
          <p:cNvSpPr/>
          <p:nvPr/>
        </p:nvSpPr>
        <p:spPr>
          <a:xfrm>
            <a:off x="3898486" y="4510909"/>
            <a:ext cx="1702905" cy="468000"/>
          </a:xfrm>
          <a:prstGeom prst="roundRect">
            <a:avLst>
              <a:gd name="adj" fmla="val 50000"/>
            </a:avLst>
          </a:prstGeom>
          <a:solidFill>
            <a:srgbClr val="12B7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2022.6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Oval 13">
            <a:extLst>
              <a:ext uri="{FF2B5EF4-FFF2-40B4-BE49-F238E27FC236}">
                <a16:creationId xmlns="" xmlns:a16="http://schemas.microsoft.com/office/drawing/2014/main" id="{8B254F9A-7630-4330-8590-8CDD1AA5DF89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-688613" y="5664768"/>
            <a:ext cx="1956179" cy="1963221"/>
          </a:xfrm>
          <a:prstGeom prst="roundRect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Oval 13">
            <a:extLst>
              <a:ext uri="{FF2B5EF4-FFF2-40B4-BE49-F238E27FC236}">
                <a16:creationId xmlns="" xmlns:a16="http://schemas.microsoft.com/office/drawing/2014/main" id="{B0F7125F-B508-49A1-9D54-DE3B35A906F4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-844524" y="5512378"/>
            <a:ext cx="2268000" cy="2268000"/>
          </a:xfrm>
          <a:prstGeom prst="roundRect">
            <a:avLst/>
          </a:prstGeom>
          <a:noFill/>
          <a:ln>
            <a:solidFill>
              <a:srgbClr val="FF9101"/>
            </a:solidFill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8681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50"/>
                            </p:stCondLst>
                            <p:childTnLst>
                              <p:par>
                                <p:cTn id="2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31" grpId="0" animBg="1"/>
      <p:bldP spid="3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49823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Backbone</a:t>
            </a:r>
            <a:endParaRPr kumimoji="0" lang="en-US" altLang="zh-CN" sz="2800" b="1" i="0" u="none" strike="noStrike" kern="0" cap="none" spc="0" normalizeH="0" baseline="0" noProof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="" xmlns:a16="http://schemas.microsoft.com/office/drawing/2014/main" id="{6B8B4456-70DD-49EC-A621-A037AC796B02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1" name="圆: 空心 15">
              <a:extLst>
                <a:ext uri="{FF2B5EF4-FFF2-40B4-BE49-F238E27FC236}">
                  <a16:creationId xmlns="" xmlns:a16="http://schemas.microsoft.com/office/drawing/2014/main" id="{DA1F0167-8DA7-43DB-8CF4-E33EC6951571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圆: 空心 16">
              <a:extLst>
                <a:ext uri="{FF2B5EF4-FFF2-40B4-BE49-F238E27FC236}">
                  <a16:creationId xmlns="" xmlns:a16="http://schemas.microsoft.com/office/drawing/2014/main" id="{5A523EF7-5481-4689-945B-F659F2BD0000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3" name="Rectangle 3">
            <a:extLst>
              <a:ext uri="{FF2B5EF4-FFF2-40B4-BE49-F238E27FC236}">
                <a16:creationId xmlns="" xmlns:a16="http://schemas.microsoft.com/office/drawing/2014/main" id="{A74857B6-7888-42CA-A982-99E127C61498}"/>
              </a:ext>
            </a:extLst>
          </p:cNvPr>
          <p:cNvSpPr/>
          <p:nvPr/>
        </p:nvSpPr>
        <p:spPr>
          <a:xfrm>
            <a:off x="1088503" y="818890"/>
            <a:ext cx="2127697" cy="2127697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000" r="-25000"/>
            </a:stretch>
          </a:blipFill>
          <a:ln w="28575"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TextBox 76">
            <a:extLst>
              <a:ext uri="{FF2B5EF4-FFF2-40B4-BE49-F238E27FC236}">
                <a16:creationId xmlns="" xmlns:a16="http://schemas.microsoft.com/office/drawing/2014/main" id="{3B38C818-6C1D-4E1C-9394-319A6E0C0256}"/>
              </a:ext>
            </a:extLst>
          </p:cNvPr>
          <p:cNvSpPr txBox="1"/>
          <p:nvPr/>
        </p:nvSpPr>
        <p:spPr>
          <a:xfrm>
            <a:off x="1000649" y="2726317"/>
            <a:ext cx="2121717" cy="400110"/>
          </a:xfrm>
          <a:prstGeom prst="rect">
            <a:avLst/>
          </a:prstGeom>
          <a:solidFill>
            <a:srgbClr val="FF9101"/>
          </a:solidFill>
          <a:ln w="28575"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defPPr>
              <a:defRPr lang="zh-CN"/>
            </a:defPPr>
            <a:lvl1pPr algn="ctr">
              <a:defRPr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r>
              <a:rPr lang="zh-CN" altLang="en-US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（</a:t>
            </a:r>
            <a:r>
              <a:rPr lang="en-US" altLang="zh-CN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zh-CN" altLang="en-US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）</a:t>
            </a:r>
            <a:r>
              <a:rPr lang="en-US" altLang="zh-CN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Focus</a:t>
            </a:r>
            <a:r>
              <a:rPr lang="zh-CN" altLang="en-US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结构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="" xmlns:a16="http://schemas.microsoft.com/office/drawing/2014/main" id="{6C7439FC-0DFF-4DBC-A48D-C38BFD8A5E51}"/>
              </a:ext>
            </a:extLst>
          </p:cNvPr>
          <p:cNvSpPr txBox="1"/>
          <p:nvPr/>
        </p:nvSpPr>
        <p:spPr>
          <a:xfrm>
            <a:off x="1000649" y="3722635"/>
            <a:ext cx="10213476" cy="304698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Focus</a:t>
            </a:r>
            <a:r>
              <a:rPr lang="zh-CN" altLang="en-US" sz="2400" dirty="0"/>
              <a:t>结构，在</a:t>
            </a:r>
            <a:r>
              <a:rPr lang="en-US" altLang="zh-CN" sz="2400" dirty="0"/>
              <a:t>Yolov3&amp;Yolov4</a:t>
            </a:r>
            <a:r>
              <a:rPr lang="zh-CN" altLang="en-US" sz="2400" dirty="0"/>
              <a:t>中并没有这个结构，其中比较关键是切片操作。</a:t>
            </a:r>
          </a:p>
          <a:p>
            <a:r>
              <a:rPr lang="zh-CN" altLang="en-US" sz="2400" dirty="0"/>
              <a:t>比如右图的切片示意图，</a:t>
            </a:r>
            <a:r>
              <a:rPr lang="en-US" altLang="zh-CN" sz="2400" dirty="0"/>
              <a:t>4*4*3</a:t>
            </a:r>
            <a:r>
              <a:rPr lang="zh-CN" altLang="en-US" sz="2400" dirty="0"/>
              <a:t>的图像切片后变成</a:t>
            </a:r>
            <a:r>
              <a:rPr lang="en-US" altLang="zh-CN" sz="2400" dirty="0"/>
              <a:t>2*2*12</a:t>
            </a:r>
            <a:r>
              <a:rPr lang="zh-CN" altLang="en-US" sz="2400" dirty="0"/>
              <a:t>的特征图。</a:t>
            </a:r>
          </a:p>
          <a:p>
            <a:r>
              <a:rPr lang="zh-CN" altLang="en-US" sz="2400" dirty="0"/>
              <a:t>以</a:t>
            </a:r>
            <a:r>
              <a:rPr lang="en-US" altLang="zh-CN" sz="2400" dirty="0"/>
              <a:t>Yolov5s</a:t>
            </a:r>
            <a:r>
              <a:rPr lang="zh-CN" altLang="en-US" sz="2400" dirty="0"/>
              <a:t>的结构为例，原始</a:t>
            </a:r>
            <a:r>
              <a:rPr lang="en-US" altLang="zh-CN" sz="2400" dirty="0"/>
              <a:t>608*608*3</a:t>
            </a:r>
            <a:r>
              <a:rPr lang="zh-CN" altLang="en-US" sz="2400" dirty="0"/>
              <a:t>的图像输入</a:t>
            </a:r>
            <a:r>
              <a:rPr lang="en-US" altLang="zh-CN" sz="2400" dirty="0"/>
              <a:t>Focus</a:t>
            </a:r>
            <a:r>
              <a:rPr lang="zh-CN" altLang="en-US" sz="2400" dirty="0"/>
              <a:t>结构，采用切片操作，先变成</a:t>
            </a:r>
            <a:r>
              <a:rPr lang="en-US" altLang="zh-CN" sz="2400" dirty="0"/>
              <a:t>304*304*12</a:t>
            </a:r>
            <a:r>
              <a:rPr lang="zh-CN" altLang="en-US" sz="2400" dirty="0"/>
              <a:t>的特征图，再经过一次</a:t>
            </a:r>
            <a:r>
              <a:rPr lang="en-US" altLang="zh-CN" sz="2400" dirty="0"/>
              <a:t>32</a:t>
            </a:r>
            <a:r>
              <a:rPr lang="zh-CN" altLang="en-US" sz="2400" dirty="0"/>
              <a:t>个卷积核的卷积操作，最终变成</a:t>
            </a:r>
            <a:r>
              <a:rPr lang="en-US" altLang="zh-CN" sz="2400" dirty="0"/>
              <a:t>304*304*32</a:t>
            </a:r>
            <a:r>
              <a:rPr lang="zh-CN" altLang="en-US" sz="2400" dirty="0"/>
              <a:t>的特征图。</a:t>
            </a:r>
          </a:p>
          <a:p>
            <a:r>
              <a:rPr lang="zh-CN" altLang="en-US" sz="2400" b="1" dirty="0"/>
              <a:t>需要注意的是</a:t>
            </a:r>
            <a:r>
              <a:rPr lang="zh-CN" altLang="en-US" sz="2400" dirty="0"/>
              <a:t>：</a:t>
            </a:r>
            <a:r>
              <a:rPr lang="en-US" altLang="zh-CN" sz="2400" dirty="0"/>
              <a:t>Yolov5s</a:t>
            </a:r>
            <a:r>
              <a:rPr lang="zh-CN" altLang="en-US" sz="2400" dirty="0"/>
              <a:t>的</a:t>
            </a:r>
            <a:r>
              <a:rPr lang="en-US" altLang="zh-CN" sz="2400" dirty="0"/>
              <a:t>Focus</a:t>
            </a:r>
            <a:r>
              <a:rPr lang="zh-CN" altLang="en-US" sz="2400" dirty="0"/>
              <a:t>结构最后使用了</a:t>
            </a:r>
            <a:r>
              <a:rPr lang="en-US" altLang="zh-CN" sz="2400" dirty="0"/>
              <a:t>32</a:t>
            </a:r>
            <a:r>
              <a:rPr lang="zh-CN" altLang="en-US" sz="2400" dirty="0"/>
              <a:t>个卷积核，而其他三种结构，使用的数量有所增加，先注意下，后面会讲解到四种结构的不同点。</a:t>
            </a:r>
          </a:p>
        </p:txBody>
      </p:sp>
      <p:pic>
        <p:nvPicPr>
          <p:cNvPr id="2050" name="Picture 2" descr="https://pic3.zhimg.com/80/v2-5c6d24c95f743a31d90845a4de2e5a36_1440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35" y="724875"/>
            <a:ext cx="6948965" cy="2851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10281920" y="3126427"/>
            <a:ext cx="1036320" cy="3390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15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49823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Backbone</a:t>
            </a:r>
            <a:endParaRPr kumimoji="0" lang="en-US" altLang="zh-CN" sz="2800" b="1" i="0" u="none" strike="noStrike" kern="0" cap="none" spc="0" normalizeH="0" baseline="0" noProof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="" xmlns:a16="http://schemas.microsoft.com/office/drawing/2014/main" id="{6B8B4456-70DD-49EC-A621-A037AC796B02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1" name="圆: 空心 15">
              <a:extLst>
                <a:ext uri="{FF2B5EF4-FFF2-40B4-BE49-F238E27FC236}">
                  <a16:creationId xmlns="" xmlns:a16="http://schemas.microsoft.com/office/drawing/2014/main" id="{DA1F0167-8DA7-43DB-8CF4-E33EC6951571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圆: 空心 16">
              <a:extLst>
                <a:ext uri="{FF2B5EF4-FFF2-40B4-BE49-F238E27FC236}">
                  <a16:creationId xmlns="" xmlns:a16="http://schemas.microsoft.com/office/drawing/2014/main" id="{5A523EF7-5481-4689-945B-F659F2BD0000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4" name="Rectangle 5">
            <a:extLst>
              <a:ext uri="{FF2B5EF4-FFF2-40B4-BE49-F238E27FC236}">
                <a16:creationId xmlns="" xmlns:a16="http://schemas.microsoft.com/office/drawing/2014/main" id="{208DAC56-9D9A-4EB1-A3DB-6846EF17C28B}"/>
              </a:ext>
            </a:extLst>
          </p:cNvPr>
          <p:cNvSpPr/>
          <p:nvPr/>
        </p:nvSpPr>
        <p:spPr>
          <a:xfrm>
            <a:off x="908419" y="818890"/>
            <a:ext cx="2127697" cy="2127697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235" r="-25235"/>
            </a:stretch>
          </a:blipFill>
          <a:ln w="28575"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TextBox 76">
            <a:extLst>
              <a:ext uri="{FF2B5EF4-FFF2-40B4-BE49-F238E27FC236}">
                <a16:creationId xmlns="" xmlns:a16="http://schemas.microsoft.com/office/drawing/2014/main" id="{1CDFA98E-0825-4BAF-BC59-0135BA9C924D}"/>
              </a:ext>
            </a:extLst>
          </p:cNvPr>
          <p:cNvSpPr txBox="1"/>
          <p:nvPr/>
        </p:nvSpPr>
        <p:spPr>
          <a:xfrm>
            <a:off x="969210" y="2726317"/>
            <a:ext cx="2179163" cy="400110"/>
          </a:xfrm>
          <a:prstGeom prst="rect">
            <a:avLst/>
          </a:prstGeom>
          <a:solidFill>
            <a:srgbClr val="12B789"/>
          </a:solidFill>
          <a:ln w="28575"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defPPr>
              <a:defRPr lang="zh-CN"/>
            </a:defPPr>
            <a:lvl1pPr algn="ctr">
              <a:defRPr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r>
              <a:rPr lang="zh-CN" altLang="en-US" b="1" dirty="0"/>
              <a:t>（</a:t>
            </a:r>
            <a:r>
              <a:rPr lang="en-US" altLang="zh-CN" b="1" dirty="0"/>
              <a:t>2</a:t>
            </a:r>
            <a:r>
              <a:rPr lang="zh-CN" altLang="en-US" b="1" dirty="0"/>
              <a:t>）</a:t>
            </a:r>
            <a:r>
              <a:rPr lang="en-US" altLang="zh-CN" b="1" dirty="0"/>
              <a:t>CSP</a:t>
            </a:r>
            <a:r>
              <a:rPr lang="zh-CN" altLang="en-US" b="1" dirty="0"/>
              <a:t>结构</a:t>
            </a:r>
            <a:endParaRPr lang="zh-CN" altLang="en-US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="" xmlns:a16="http://schemas.microsoft.com/office/drawing/2014/main" id="{912770C4-C466-4D00-A80B-E52A2DDA190D}"/>
              </a:ext>
            </a:extLst>
          </p:cNvPr>
          <p:cNvSpPr txBox="1"/>
          <p:nvPr/>
        </p:nvSpPr>
        <p:spPr>
          <a:xfrm>
            <a:off x="678768" y="5303924"/>
            <a:ext cx="10822352" cy="121264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800" dirty="0"/>
              <a:t>Yolov5</a:t>
            </a:r>
            <a:r>
              <a:rPr lang="zh-CN" altLang="en-US" sz="2800" dirty="0"/>
              <a:t>中设计了两种</a:t>
            </a:r>
            <a:r>
              <a:rPr lang="en-US" altLang="zh-CN" sz="2800" dirty="0"/>
              <a:t>CSP</a:t>
            </a:r>
            <a:r>
              <a:rPr lang="zh-CN" altLang="en-US" sz="2800" dirty="0"/>
              <a:t>结构，以</a:t>
            </a:r>
            <a:r>
              <a:rPr lang="en-US" altLang="zh-CN" sz="2800" b="1" dirty="0"/>
              <a:t>Yolov5s</a:t>
            </a:r>
            <a:r>
              <a:rPr lang="zh-CN" altLang="en-US" sz="2800" b="1" dirty="0"/>
              <a:t>网络</a:t>
            </a:r>
            <a:r>
              <a:rPr lang="zh-CN" altLang="en-US" sz="2800" dirty="0"/>
              <a:t>为例，</a:t>
            </a:r>
            <a:r>
              <a:rPr lang="en-US" altLang="zh-CN" sz="2800" b="1" dirty="0"/>
              <a:t>CSP1_X</a:t>
            </a:r>
            <a:r>
              <a:rPr lang="zh-CN" altLang="en-US" sz="2800" b="1" dirty="0"/>
              <a:t>结构</a:t>
            </a:r>
            <a:r>
              <a:rPr lang="zh-CN" altLang="en-US" sz="2800" dirty="0"/>
              <a:t>应用于</a:t>
            </a:r>
            <a:r>
              <a:rPr lang="en-US" altLang="zh-CN" sz="2800" b="1" dirty="0"/>
              <a:t>Backbone</a:t>
            </a:r>
            <a:r>
              <a:rPr lang="zh-CN" altLang="en-US" sz="2800" b="1" dirty="0"/>
              <a:t>主干网络</a:t>
            </a:r>
            <a:r>
              <a:rPr lang="zh-CN" altLang="en-US" sz="2800" dirty="0"/>
              <a:t>，另一种</a:t>
            </a:r>
            <a:r>
              <a:rPr lang="en-US" altLang="zh-CN" sz="2800" b="1" dirty="0"/>
              <a:t>CSP2_X</a:t>
            </a:r>
            <a:r>
              <a:rPr lang="zh-CN" altLang="en-US" sz="2800" dirty="0"/>
              <a:t>结构则应用于</a:t>
            </a:r>
            <a:r>
              <a:rPr lang="en-US" altLang="zh-CN" sz="2800" b="1" dirty="0"/>
              <a:t>Neck</a:t>
            </a:r>
            <a:r>
              <a:rPr lang="zh-CN" altLang="en-US" sz="2800" dirty="0"/>
              <a:t>中。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220960" y="3037840"/>
            <a:ext cx="1361440" cy="3454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76" name="Picture 4" descr="https://pic1.zhimg.com/80/v2-76933f7cd2400be642a0ad48e8c401e4_1440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215" y="804110"/>
            <a:ext cx="7949051" cy="424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9916160" y="4531360"/>
            <a:ext cx="1666240" cy="2641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49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30116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车牌定位模块</a:t>
            </a:r>
            <a:endParaRPr lang="en-US" altLang="zh-CN" sz="2800" b="1" kern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="" xmlns:a16="http://schemas.microsoft.com/office/drawing/2014/main" id="{AFC2B599-4701-4BFF-A9E1-2115C4ABF9B2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6" name="圆: 空心 15">
              <a:extLst>
                <a:ext uri="{FF2B5EF4-FFF2-40B4-BE49-F238E27FC236}">
                  <a16:creationId xmlns="" xmlns:a16="http://schemas.microsoft.com/office/drawing/2014/main" id="{C453A77E-E62E-467E-9909-4C1166E417E7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圆: 空心 16">
              <a:extLst>
                <a:ext uri="{FF2B5EF4-FFF2-40B4-BE49-F238E27FC236}">
                  <a16:creationId xmlns="" xmlns:a16="http://schemas.microsoft.com/office/drawing/2014/main" id="{8579BBB8-090B-418A-8756-1813B8E82141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="" xmlns:a16="http://schemas.microsoft.com/office/drawing/2014/main" id="{ADA0DF87-1929-43B5-A4F2-11907CB268F4}"/>
              </a:ext>
            </a:extLst>
          </p:cNvPr>
          <p:cNvGrpSpPr/>
          <p:nvPr/>
        </p:nvGrpSpPr>
        <p:grpSpPr>
          <a:xfrm>
            <a:off x="249949" y="3169666"/>
            <a:ext cx="3762375" cy="2858513"/>
            <a:chOff x="973137" y="1723319"/>
            <a:chExt cx="3762375" cy="2884488"/>
          </a:xfrm>
        </p:grpSpPr>
        <p:sp>
          <p:nvSpPr>
            <p:cNvPr id="30" name="Rectangle 4">
              <a:extLst>
                <a:ext uri="{FF2B5EF4-FFF2-40B4-BE49-F238E27FC236}">
                  <a16:creationId xmlns="" xmlns:a16="http://schemas.microsoft.com/office/drawing/2014/main" id="{888C6D87-E9B3-4479-BB80-9CCD875824BB}"/>
                </a:ext>
              </a:extLst>
            </p:cNvPr>
            <p:cNvSpPr/>
            <p:nvPr/>
          </p:nvSpPr>
          <p:spPr>
            <a:xfrm>
              <a:off x="973137" y="1723319"/>
              <a:ext cx="3762375" cy="28844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TextBox 76">
              <a:extLst>
                <a:ext uri="{FF2B5EF4-FFF2-40B4-BE49-F238E27FC236}">
                  <a16:creationId xmlns="" xmlns:a16="http://schemas.microsoft.com/office/drawing/2014/main" id="{18585641-6614-45C7-8850-6F123F9D1593}"/>
                </a:ext>
              </a:extLst>
            </p:cNvPr>
            <p:cNvSpPr txBox="1"/>
            <p:nvPr/>
          </p:nvSpPr>
          <p:spPr>
            <a:xfrm>
              <a:off x="1753990" y="2307191"/>
              <a:ext cx="2288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="" xmlns:a16="http://schemas.microsoft.com/office/drawing/2014/main" id="{9A2D9DAB-A331-4A08-A65F-2A9658CFBFCD}"/>
                </a:ext>
              </a:extLst>
            </p:cNvPr>
            <p:cNvSpPr txBox="1"/>
            <p:nvPr/>
          </p:nvSpPr>
          <p:spPr>
            <a:xfrm>
              <a:off x="1571341" y="1991602"/>
              <a:ext cx="2896158" cy="20311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 smtClean="0"/>
                <a:t>    利用</a:t>
              </a:r>
              <a:r>
                <a:rPr lang="en-US" altLang="zh-CN" sz="1200" dirty="0" err="1"/>
                <a:t>torch.utilsselect_device</a:t>
              </a:r>
              <a:r>
                <a:rPr lang="zh-CN" altLang="en-US" sz="1200" dirty="0"/>
                <a:t>方法判断</a:t>
              </a:r>
              <a:r>
                <a:rPr lang="en-US" altLang="zh-CN" sz="1200" dirty="0" err="1"/>
                <a:t>device.type</a:t>
              </a:r>
              <a:r>
                <a:rPr lang="zh-CN" altLang="en-US" sz="1200" dirty="0"/>
                <a:t>是否是</a:t>
              </a:r>
              <a:r>
                <a:rPr lang="en-US" altLang="zh-CN" sz="1200" dirty="0"/>
                <a:t>CPU</a:t>
              </a:r>
              <a:r>
                <a:rPr lang="zh-CN" altLang="en-US" sz="1200" dirty="0"/>
                <a:t>，若不是，则支持</a:t>
              </a:r>
              <a:r>
                <a:rPr lang="en-US" altLang="zh-CN" sz="1200" dirty="0"/>
                <a:t>CUDA</a:t>
              </a:r>
              <a:r>
                <a:rPr lang="zh-CN" altLang="en-US" sz="1200" dirty="0"/>
                <a:t>进行半精度运算</a:t>
              </a:r>
              <a:r>
                <a:rPr lang="zh-CN" altLang="en-US" sz="1200" dirty="0" smtClean="0"/>
                <a:t>定位。</a:t>
              </a:r>
              <a:endParaRPr lang="en-US" altLang="zh-CN" sz="1200" dirty="0" smtClean="0"/>
            </a:p>
            <a:p>
              <a:pPr>
                <a:lnSpc>
                  <a:spcPct val="130000"/>
                </a:lnSpc>
              </a:pPr>
              <a:r>
                <a:rPr lang="en-US" altLang="zh-CN" sz="1200" dirty="0"/>
                <a:t> </a:t>
              </a:r>
              <a:r>
                <a:rPr lang="en-US" altLang="zh-CN" sz="1200" dirty="0" smtClean="0"/>
                <a:t>   </a:t>
              </a:r>
              <a:r>
                <a:rPr lang="zh-CN" altLang="en-US" sz="1200" dirty="0" smtClean="0"/>
                <a:t>通过</a:t>
              </a:r>
              <a:r>
                <a:rPr lang="zh-CN" altLang="en-US" sz="1200" dirty="0"/>
                <a:t>这种方法，能够使速度极大的提升，并且在此基础上精度不会有太大的损失。（半精度运算</a:t>
              </a:r>
              <a:r>
                <a:rPr lang="en-US" altLang="zh-CN" sz="1200" dirty="0"/>
                <a:t>GPU</a:t>
              </a:r>
              <a:r>
                <a:rPr lang="zh-CN" altLang="en-US" sz="1200" dirty="0"/>
                <a:t>是</a:t>
              </a:r>
              <a:r>
                <a:rPr lang="en-US" altLang="zh-CN" sz="1200" dirty="0"/>
                <a:t>FP16</a:t>
              </a:r>
              <a:r>
                <a:rPr lang="zh-CN" altLang="en-US" sz="1200" dirty="0"/>
                <a:t>，而</a:t>
              </a:r>
              <a:r>
                <a:rPr lang="en-US" altLang="zh-CN" sz="1200" dirty="0"/>
                <a:t>CPU</a:t>
              </a:r>
              <a:r>
                <a:rPr lang="zh-CN" altLang="en-US" sz="1200" dirty="0"/>
                <a:t>是</a:t>
              </a:r>
              <a:r>
                <a:rPr lang="en-US" altLang="zh-CN" sz="1200" dirty="0"/>
                <a:t>FP32</a:t>
              </a:r>
              <a:r>
                <a:rPr lang="zh-CN" altLang="en-US" sz="1200" dirty="0"/>
                <a:t>）</a:t>
              </a:r>
              <a:endParaRPr lang="en-US" altLang="zh-CN" sz="1200" dirty="0" smtClean="0"/>
            </a:p>
            <a:p>
              <a:pPr>
                <a:lnSpc>
                  <a:spcPct val="130000"/>
                </a:lnSpc>
              </a:pP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1074057" y="2154497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车牌定位处理亮点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324" y="1108373"/>
            <a:ext cx="7641478" cy="471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1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49" y="295670"/>
            <a:ext cx="3440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车牌定位</a:t>
            </a:r>
            <a:r>
              <a:rPr lang="zh-CN" altLang="en-US" sz="2800" b="1" kern="0" dirty="0" smtClean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模块小结</a:t>
            </a:r>
            <a:endParaRPr lang="en-US" altLang="zh-CN" sz="2800" b="1" kern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="" xmlns:a16="http://schemas.microsoft.com/office/drawing/2014/main" id="{AFC2B599-4701-4BFF-A9E1-2115C4ABF9B2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6" name="圆: 空心 15">
              <a:extLst>
                <a:ext uri="{FF2B5EF4-FFF2-40B4-BE49-F238E27FC236}">
                  <a16:creationId xmlns="" xmlns:a16="http://schemas.microsoft.com/office/drawing/2014/main" id="{C453A77E-E62E-467E-9909-4C1166E417E7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圆: 空心 16">
              <a:extLst>
                <a:ext uri="{FF2B5EF4-FFF2-40B4-BE49-F238E27FC236}">
                  <a16:creationId xmlns="" xmlns:a16="http://schemas.microsoft.com/office/drawing/2014/main" id="{8579BBB8-090B-418A-8756-1813B8E82141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="" xmlns:a16="http://schemas.microsoft.com/office/drawing/2014/main" id="{ADA0DF87-1929-43B5-A4F2-11907CB268F4}"/>
              </a:ext>
            </a:extLst>
          </p:cNvPr>
          <p:cNvGrpSpPr/>
          <p:nvPr/>
        </p:nvGrpSpPr>
        <p:grpSpPr>
          <a:xfrm>
            <a:off x="249949" y="1572382"/>
            <a:ext cx="11942051" cy="4455798"/>
            <a:chOff x="973137" y="1723319"/>
            <a:chExt cx="3762375" cy="2884488"/>
          </a:xfrm>
        </p:grpSpPr>
        <p:sp>
          <p:nvSpPr>
            <p:cNvPr id="30" name="Rectangle 4">
              <a:extLst>
                <a:ext uri="{FF2B5EF4-FFF2-40B4-BE49-F238E27FC236}">
                  <a16:creationId xmlns="" xmlns:a16="http://schemas.microsoft.com/office/drawing/2014/main" id="{888C6D87-E9B3-4479-BB80-9CCD875824BB}"/>
                </a:ext>
              </a:extLst>
            </p:cNvPr>
            <p:cNvSpPr/>
            <p:nvPr/>
          </p:nvSpPr>
          <p:spPr>
            <a:xfrm>
              <a:off x="973137" y="1723319"/>
              <a:ext cx="3762375" cy="28844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TextBox 76">
              <a:extLst>
                <a:ext uri="{FF2B5EF4-FFF2-40B4-BE49-F238E27FC236}">
                  <a16:creationId xmlns="" xmlns:a16="http://schemas.microsoft.com/office/drawing/2014/main" id="{18585641-6614-45C7-8850-6F123F9D1593}"/>
                </a:ext>
              </a:extLst>
            </p:cNvPr>
            <p:cNvSpPr txBox="1"/>
            <p:nvPr/>
          </p:nvSpPr>
          <p:spPr>
            <a:xfrm>
              <a:off x="1753990" y="2307191"/>
              <a:ext cx="2288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="" xmlns:a16="http://schemas.microsoft.com/office/drawing/2014/main" id="{9A2D9DAB-A331-4A08-A65F-2A9658CFBFCD}"/>
                </a:ext>
              </a:extLst>
            </p:cNvPr>
            <p:cNvSpPr txBox="1"/>
            <p:nvPr/>
          </p:nvSpPr>
          <p:spPr>
            <a:xfrm>
              <a:off x="1252895" y="1991602"/>
              <a:ext cx="3214604" cy="2131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3200" dirty="0" smtClean="0">
                  <a:cs typeface="+mn-ea"/>
                  <a:sym typeface="+mn-lt"/>
                </a:rPr>
                <a:t>通过</a:t>
              </a:r>
              <a:r>
                <a:rPr lang="en-US" altLang="zh-CN" sz="3200" dirty="0" smtClean="0">
                  <a:cs typeface="+mn-ea"/>
                  <a:sym typeface="+mn-lt"/>
                </a:rPr>
                <a:t>train</a:t>
              </a:r>
              <a:r>
                <a:rPr lang="zh-CN" altLang="en-US" sz="3200" dirty="0" smtClean="0">
                  <a:cs typeface="+mn-ea"/>
                  <a:sym typeface="+mn-lt"/>
                </a:rPr>
                <a:t>调用</a:t>
              </a:r>
              <a:r>
                <a:rPr lang="en-US" altLang="zh-CN" sz="3200" dirty="0" smtClean="0">
                  <a:cs typeface="+mn-ea"/>
                  <a:sym typeface="+mn-lt"/>
                </a:rPr>
                <a:t>YOLOV5</a:t>
              </a:r>
              <a:r>
                <a:rPr lang="zh-CN" altLang="en-US" sz="3200" dirty="0">
                  <a:cs typeface="+mn-ea"/>
                  <a:sym typeface="+mn-lt"/>
                </a:rPr>
                <a:t>引用</a:t>
              </a:r>
              <a:r>
                <a:rPr lang="zh-CN" altLang="en-US" sz="3200" dirty="0" smtClean="0">
                  <a:cs typeface="+mn-ea"/>
                  <a:sym typeface="+mn-lt"/>
                </a:rPr>
                <a:t>库来获取一个车牌定位的训练结果，在此基础上读入图片时，截取两个点（这两个点为需要截取车牌的左上角和右下角），通过获取这两个点能够将原图中车牌部分截出，再进行分析。至此，车牌定位部分完毕。</a:t>
              </a:r>
              <a:endParaRPr lang="en-US" altLang="zh-CN" sz="3200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076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本框 57">
            <a:extLst>
              <a:ext uri="{FF2B5EF4-FFF2-40B4-BE49-F238E27FC236}">
                <a16:creationId xmlns="" xmlns:a16="http://schemas.microsoft.com/office/drawing/2014/main" id="{B906E54F-EEA0-479B-94FF-0A55BAA87C9A}"/>
              </a:ext>
            </a:extLst>
          </p:cNvPr>
          <p:cNvSpPr txBox="1"/>
          <p:nvPr/>
        </p:nvSpPr>
        <p:spPr>
          <a:xfrm>
            <a:off x="-51695" y="2794439"/>
            <a:ext cx="34419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6600" spc="3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Three</a:t>
            </a:r>
          </a:p>
        </p:txBody>
      </p:sp>
      <p:sp>
        <p:nvSpPr>
          <p:cNvPr id="104" name="矩形 103">
            <a:extLst>
              <a:ext uri="{FF2B5EF4-FFF2-40B4-BE49-F238E27FC236}">
                <a16:creationId xmlns="" xmlns:a16="http://schemas.microsoft.com/office/drawing/2014/main" id="{F4972CC0-9D33-4BA6-9DCC-A90962D7021F}"/>
              </a:ext>
            </a:extLst>
          </p:cNvPr>
          <p:cNvSpPr/>
          <p:nvPr/>
        </p:nvSpPr>
        <p:spPr>
          <a:xfrm>
            <a:off x="5741238" y="2846047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车牌识别模块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3E6E15B1-41A9-4703-A8E6-C8743BAAA6FF}"/>
              </a:ext>
            </a:extLst>
          </p:cNvPr>
          <p:cNvGrpSpPr/>
          <p:nvPr/>
        </p:nvGrpSpPr>
        <p:grpSpPr>
          <a:xfrm rot="19577259">
            <a:off x="-904745" y="855000"/>
            <a:ext cx="5148000" cy="5148000"/>
            <a:chOff x="-2791809" y="4575372"/>
            <a:chExt cx="4871106" cy="5035916"/>
          </a:xfrm>
        </p:grpSpPr>
        <p:sp>
          <p:nvSpPr>
            <p:cNvPr id="8" name="圆: 空心 15">
              <a:extLst>
                <a:ext uri="{FF2B5EF4-FFF2-40B4-BE49-F238E27FC236}">
                  <a16:creationId xmlns="" xmlns:a16="http://schemas.microsoft.com/office/drawing/2014/main" id="{38BF4721-CFAF-4643-940B-F731E58C96A0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圆: 空心 16">
              <a:extLst>
                <a:ext uri="{FF2B5EF4-FFF2-40B4-BE49-F238E27FC236}">
                  <a16:creationId xmlns="" xmlns:a16="http://schemas.microsoft.com/office/drawing/2014/main" id="{91A84D42-BED8-43BD-9E2C-85613A2B13CB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3408"/>
              </a:avLst>
            </a:prstGeom>
            <a:noFill/>
            <a:ln w="8540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" name="Oval 13">
            <a:extLst>
              <a:ext uri="{FF2B5EF4-FFF2-40B4-BE49-F238E27FC236}">
                <a16:creationId xmlns="" xmlns:a16="http://schemas.microsoft.com/office/drawing/2014/main" id="{4AB94A07-6644-401D-8AB8-B5B45389CF1E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0840956" y="-825426"/>
            <a:ext cx="1956179" cy="1963221"/>
          </a:xfrm>
          <a:prstGeom prst="roundRect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Oval 13">
            <a:extLst>
              <a:ext uri="{FF2B5EF4-FFF2-40B4-BE49-F238E27FC236}">
                <a16:creationId xmlns="" xmlns:a16="http://schemas.microsoft.com/office/drawing/2014/main" id="{2774E048-530B-412C-893E-9716263E52D1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0685045" y="-977816"/>
            <a:ext cx="2268000" cy="2268000"/>
          </a:xfrm>
          <a:prstGeom prst="roundRect">
            <a:avLst/>
          </a:prstGeom>
          <a:noFill/>
          <a:ln>
            <a:solidFill>
              <a:srgbClr val="FF9101"/>
            </a:solidFill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="" xmlns:a16="http://schemas.microsoft.com/office/drawing/2014/main" id="{E273F48F-CDFE-4196-A666-1469899A52A8}"/>
              </a:ext>
            </a:extLst>
          </p:cNvPr>
          <p:cNvSpPr/>
          <p:nvPr/>
        </p:nvSpPr>
        <p:spPr>
          <a:xfrm rot="17515680">
            <a:off x="9308804" y="5323771"/>
            <a:ext cx="767653" cy="773721"/>
          </a:xfrm>
          <a:prstGeom prst="roundRect">
            <a:avLst/>
          </a:prstGeom>
          <a:noFill/>
          <a:ln w="225425">
            <a:solidFill>
              <a:srgbClr val="FF9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5998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10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23949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2800" dirty="0" err="1"/>
              <a:t>LPRNet</a:t>
            </a:r>
            <a:endParaRPr kumimoji="0" lang="en-US" altLang="zh-CN" sz="2800" b="1" i="0" u="none" strike="noStrike" kern="0" cap="none" spc="0" normalizeH="0" baseline="0" noProof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="" xmlns:a16="http://schemas.microsoft.com/office/drawing/2014/main" id="{3EF69BD5-CD73-4A8B-AA5B-93E2F523178A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41" name="圆: 空心 15">
              <a:extLst>
                <a:ext uri="{FF2B5EF4-FFF2-40B4-BE49-F238E27FC236}">
                  <a16:creationId xmlns="" xmlns:a16="http://schemas.microsoft.com/office/drawing/2014/main" id="{0AAA1265-75FC-4AD6-87E2-E7543F7C7A97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圆: 空心 16">
              <a:extLst>
                <a:ext uri="{FF2B5EF4-FFF2-40B4-BE49-F238E27FC236}">
                  <a16:creationId xmlns="" xmlns:a16="http://schemas.microsoft.com/office/drawing/2014/main" id="{6F89650F-886D-4D63-A11E-B620BF753D66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="" xmlns:a16="http://schemas.microsoft.com/office/drawing/2014/main" id="{6CA7E219-0D6C-47A0-ACF1-5EBE47FE9AAA}"/>
              </a:ext>
            </a:extLst>
          </p:cNvPr>
          <p:cNvGrpSpPr/>
          <p:nvPr/>
        </p:nvGrpSpPr>
        <p:grpSpPr>
          <a:xfrm>
            <a:off x="5160940" y="1774752"/>
            <a:ext cx="1728321" cy="4033841"/>
            <a:chOff x="5246594" y="1704883"/>
            <a:chExt cx="1728321" cy="4033841"/>
          </a:xfrm>
        </p:grpSpPr>
        <p:sp>
          <p:nvSpPr>
            <p:cNvPr id="44" name="Freeform 7">
              <a:extLst>
                <a:ext uri="{FF2B5EF4-FFF2-40B4-BE49-F238E27FC236}">
                  <a16:creationId xmlns="" xmlns:a16="http://schemas.microsoft.com/office/drawing/2014/main" id="{A120FC73-F6B8-47DF-A5D3-3C0E5CCEC674}"/>
                </a:ext>
              </a:extLst>
            </p:cNvPr>
            <p:cNvSpPr/>
            <p:nvPr/>
          </p:nvSpPr>
          <p:spPr bwMode="auto">
            <a:xfrm rot="16200000">
              <a:off x="5641574" y="2813571"/>
              <a:ext cx="1138016" cy="1486068"/>
            </a:xfrm>
            <a:custGeom>
              <a:avLst/>
              <a:gdLst>
                <a:gd name="T0" fmla="*/ 0 w 309"/>
                <a:gd name="T1" fmla="*/ 402 h 403"/>
                <a:gd name="T2" fmla="*/ 35 w 309"/>
                <a:gd name="T3" fmla="*/ 344 h 403"/>
                <a:gd name="T4" fmla="*/ 167 w 309"/>
                <a:gd name="T5" fmla="*/ 36 h 403"/>
                <a:gd name="T6" fmla="*/ 196 w 309"/>
                <a:gd name="T7" fmla="*/ 4 h 403"/>
                <a:gd name="T8" fmla="*/ 226 w 309"/>
                <a:gd name="T9" fmla="*/ 38 h 403"/>
                <a:gd name="T10" fmla="*/ 305 w 309"/>
                <a:gd name="T11" fmla="*/ 227 h 403"/>
                <a:gd name="T12" fmla="*/ 305 w 309"/>
                <a:gd name="T13" fmla="*/ 261 h 403"/>
                <a:gd name="T14" fmla="*/ 261 w 309"/>
                <a:gd name="T15" fmla="*/ 359 h 403"/>
                <a:gd name="T16" fmla="*/ 194 w 309"/>
                <a:gd name="T17" fmla="*/ 402 h 403"/>
                <a:gd name="T18" fmla="*/ 0 w 309"/>
                <a:gd name="T19" fmla="*/ 402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9" h="403">
                  <a:moveTo>
                    <a:pt x="0" y="402"/>
                  </a:moveTo>
                  <a:cubicBezTo>
                    <a:pt x="12" y="382"/>
                    <a:pt x="26" y="364"/>
                    <a:pt x="35" y="344"/>
                  </a:cubicBezTo>
                  <a:cubicBezTo>
                    <a:pt x="80" y="242"/>
                    <a:pt x="123" y="139"/>
                    <a:pt x="167" y="36"/>
                  </a:cubicBezTo>
                  <a:cubicBezTo>
                    <a:pt x="173" y="22"/>
                    <a:pt x="178" y="0"/>
                    <a:pt x="196" y="4"/>
                  </a:cubicBezTo>
                  <a:cubicBezTo>
                    <a:pt x="208" y="6"/>
                    <a:pt x="220" y="24"/>
                    <a:pt x="226" y="38"/>
                  </a:cubicBezTo>
                  <a:cubicBezTo>
                    <a:pt x="254" y="100"/>
                    <a:pt x="280" y="163"/>
                    <a:pt x="305" y="227"/>
                  </a:cubicBezTo>
                  <a:cubicBezTo>
                    <a:pt x="309" y="237"/>
                    <a:pt x="309" y="251"/>
                    <a:pt x="305" y="261"/>
                  </a:cubicBezTo>
                  <a:cubicBezTo>
                    <a:pt x="292" y="294"/>
                    <a:pt x="276" y="326"/>
                    <a:pt x="261" y="359"/>
                  </a:cubicBezTo>
                  <a:cubicBezTo>
                    <a:pt x="248" y="388"/>
                    <a:pt x="227" y="403"/>
                    <a:pt x="194" y="402"/>
                  </a:cubicBezTo>
                  <a:cubicBezTo>
                    <a:pt x="128" y="401"/>
                    <a:pt x="62" y="402"/>
                    <a:pt x="0" y="402"/>
                  </a:cubicBezTo>
                  <a:close/>
                </a:path>
              </a:pathLst>
            </a:custGeom>
            <a:solidFill>
              <a:srgbClr val="12B789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="" xmlns:a16="http://schemas.microsoft.com/office/drawing/2014/main" id="{573FA3C2-55E1-4DB8-8DC1-F204C91E0D7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35792" y="3280549"/>
              <a:ext cx="236350" cy="211798"/>
              <a:chOff x="7384500" y="4999605"/>
              <a:chExt cx="576302" cy="516437"/>
            </a:xfrm>
            <a:solidFill>
              <a:schemeClr val="bg1">
                <a:lumMod val="95000"/>
              </a:schemeClr>
            </a:solidFill>
          </p:grpSpPr>
          <p:sp>
            <p:nvSpPr>
              <p:cNvPr id="60" name="Freeform 387">
                <a:extLst>
                  <a:ext uri="{FF2B5EF4-FFF2-40B4-BE49-F238E27FC236}">
                    <a16:creationId xmlns="" xmlns:a16="http://schemas.microsoft.com/office/drawing/2014/main" id="{30D29624-A520-40F2-9B16-5D61AFC1C11D}"/>
                  </a:ext>
                </a:extLst>
              </p:cNvPr>
              <p:cNvSpPr/>
              <p:nvPr/>
            </p:nvSpPr>
            <p:spPr bwMode="auto">
              <a:xfrm>
                <a:off x="7691044" y="5267200"/>
                <a:ext cx="269758" cy="248842"/>
              </a:xfrm>
              <a:custGeom>
                <a:avLst/>
                <a:gdLst>
                  <a:gd name="T0" fmla="*/ 139 w 158"/>
                  <a:gd name="T1" fmla="*/ 74 h 146"/>
                  <a:gd name="T2" fmla="*/ 46 w 158"/>
                  <a:gd name="T3" fmla="*/ 0 h 146"/>
                  <a:gd name="T4" fmla="*/ 28 w 158"/>
                  <a:gd name="T5" fmla="*/ 33 h 146"/>
                  <a:gd name="T6" fmla="*/ 0 w 158"/>
                  <a:gd name="T7" fmla="*/ 58 h 146"/>
                  <a:gd name="T8" fmla="*/ 91 w 158"/>
                  <a:gd name="T9" fmla="*/ 131 h 146"/>
                  <a:gd name="T10" fmla="*/ 138 w 158"/>
                  <a:gd name="T11" fmla="*/ 121 h 146"/>
                  <a:gd name="T12" fmla="*/ 139 w 158"/>
                  <a:gd name="T13" fmla="*/ 74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46">
                    <a:moveTo>
                      <a:pt x="139" y="74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42" y="11"/>
                      <a:pt x="36" y="22"/>
                      <a:pt x="28" y="33"/>
                    </a:cubicBezTo>
                    <a:cubicBezTo>
                      <a:pt x="19" y="43"/>
                      <a:pt x="10" y="51"/>
                      <a:pt x="0" y="58"/>
                    </a:cubicBezTo>
                    <a:cubicBezTo>
                      <a:pt x="91" y="131"/>
                      <a:pt x="91" y="131"/>
                      <a:pt x="91" y="131"/>
                    </a:cubicBezTo>
                    <a:cubicBezTo>
                      <a:pt x="91" y="131"/>
                      <a:pt x="117" y="146"/>
                      <a:pt x="138" y="121"/>
                    </a:cubicBezTo>
                    <a:cubicBezTo>
                      <a:pt x="158" y="95"/>
                      <a:pt x="139" y="74"/>
                      <a:pt x="139" y="7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1" name="Freeform 388">
                <a:extLst>
                  <a:ext uri="{FF2B5EF4-FFF2-40B4-BE49-F238E27FC236}">
                    <a16:creationId xmlns="" xmlns:a16="http://schemas.microsoft.com/office/drawing/2014/main" id="{0FF01C57-992F-447B-8482-ABE0B13925A8}"/>
                  </a:ext>
                </a:extLst>
              </p:cNvPr>
              <p:cNvSpPr/>
              <p:nvPr/>
            </p:nvSpPr>
            <p:spPr bwMode="auto">
              <a:xfrm>
                <a:off x="7384500" y="4999605"/>
                <a:ext cx="386606" cy="385163"/>
              </a:xfrm>
              <a:custGeom>
                <a:avLst/>
                <a:gdLst>
                  <a:gd name="T0" fmla="*/ 195 w 227"/>
                  <a:gd name="T1" fmla="*/ 180 h 226"/>
                  <a:gd name="T2" fmla="*/ 213 w 227"/>
                  <a:gd name="T3" fmla="*/ 146 h 226"/>
                  <a:gd name="T4" fmla="*/ 179 w 227"/>
                  <a:gd name="T5" fmla="*/ 30 h 226"/>
                  <a:gd name="T6" fmla="*/ 65 w 227"/>
                  <a:gd name="T7" fmla="*/ 18 h 226"/>
                  <a:gd name="T8" fmla="*/ 119 w 227"/>
                  <a:gd name="T9" fmla="*/ 61 h 226"/>
                  <a:gd name="T10" fmla="*/ 112 w 227"/>
                  <a:gd name="T11" fmla="*/ 113 h 226"/>
                  <a:gd name="T12" fmla="*/ 62 w 227"/>
                  <a:gd name="T13" fmla="*/ 135 h 226"/>
                  <a:gd name="T14" fmla="*/ 8 w 227"/>
                  <a:gd name="T15" fmla="*/ 91 h 226"/>
                  <a:gd name="T16" fmla="*/ 46 w 227"/>
                  <a:gd name="T17" fmla="*/ 196 h 226"/>
                  <a:gd name="T18" fmla="*/ 166 w 227"/>
                  <a:gd name="T19" fmla="*/ 204 h 226"/>
                  <a:gd name="T20" fmla="*/ 195 w 227"/>
                  <a:gd name="T21" fmla="*/ 18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7" h="226">
                    <a:moveTo>
                      <a:pt x="195" y="180"/>
                    </a:moveTo>
                    <a:cubicBezTo>
                      <a:pt x="203" y="169"/>
                      <a:pt x="209" y="158"/>
                      <a:pt x="213" y="146"/>
                    </a:cubicBezTo>
                    <a:cubicBezTo>
                      <a:pt x="227" y="105"/>
                      <a:pt x="214" y="58"/>
                      <a:pt x="179" y="30"/>
                    </a:cubicBezTo>
                    <a:cubicBezTo>
                      <a:pt x="145" y="3"/>
                      <a:pt x="101" y="0"/>
                      <a:pt x="65" y="18"/>
                    </a:cubicBezTo>
                    <a:cubicBezTo>
                      <a:pt x="119" y="61"/>
                      <a:pt x="119" y="61"/>
                      <a:pt x="119" y="61"/>
                    </a:cubicBezTo>
                    <a:cubicBezTo>
                      <a:pt x="112" y="113"/>
                      <a:pt x="112" y="113"/>
                      <a:pt x="112" y="113"/>
                    </a:cubicBezTo>
                    <a:cubicBezTo>
                      <a:pt x="62" y="135"/>
                      <a:pt x="62" y="135"/>
                      <a:pt x="62" y="135"/>
                    </a:cubicBezTo>
                    <a:cubicBezTo>
                      <a:pt x="8" y="91"/>
                      <a:pt x="8" y="91"/>
                      <a:pt x="8" y="91"/>
                    </a:cubicBezTo>
                    <a:cubicBezTo>
                      <a:pt x="0" y="129"/>
                      <a:pt x="13" y="170"/>
                      <a:pt x="46" y="196"/>
                    </a:cubicBezTo>
                    <a:cubicBezTo>
                      <a:pt x="81" y="225"/>
                      <a:pt x="129" y="226"/>
                      <a:pt x="166" y="204"/>
                    </a:cubicBezTo>
                    <a:cubicBezTo>
                      <a:pt x="177" y="198"/>
                      <a:pt x="187" y="190"/>
                      <a:pt x="195" y="1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6" name="Freeform 5">
              <a:extLst>
                <a:ext uri="{FF2B5EF4-FFF2-40B4-BE49-F238E27FC236}">
                  <a16:creationId xmlns="" xmlns:a16="http://schemas.microsoft.com/office/drawing/2014/main" id="{0FE90223-07C1-4D3B-BCCA-5C972A729199}"/>
                </a:ext>
              </a:extLst>
            </p:cNvPr>
            <p:cNvSpPr/>
            <p:nvPr/>
          </p:nvSpPr>
          <p:spPr bwMode="auto">
            <a:xfrm rot="16200000">
              <a:off x="5304275" y="1660889"/>
              <a:ext cx="1605347" cy="1693335"/>
            </a:xfrm>
            <a:custGeom>
              <a:avLst/>
              <a:gdLst>
                <a:gd name="T0" fmla="*/ 436 w 436"/>
                <a:gd name="T1" fmla="*/ 458 h 459"/>
                <a:gd name="T2" fmla="*/ 305 w 436"/>
                <a:gd name="T3" fmla="*/ 458 h 459"/>
                <a:gd name="T4" fmla="*/ 225 w 436"/>
                <a:gd name="T5" fmla="*/ 458 h 459"/>
                <a:gd name="T6" fmla="*/ 195 w 436"/>
                <a:gd name="T7" fmla="*/ 439 h 459"/>
                <a:gd name="T8" fmla="*/ 37 w 436"/>
                <a:gd name="T9" fmla="*/ 66 h 459"/>
                <a:gd name="T10" fmla="*/ 0 w 436"/>
                <a:gd name="T11" fmla="*/ 2 h 459"/>
                <a:gd name="T12" fmla="*/ 63 w 436"/>
                <a:gd name="T13" fmla="*/ 2 h 459"/>
                <a:gd name="T14" fmla="*/ 191 w 436"/>
                <a:gd name="T15" fmla="*/ 2 h 459"/>
                <a:gd name="T16" fmla="*/ 261 w 436"/>
                <a:gd name="T17" fmla="*/ 48 h 459"/>
                <a:gd name="T18" fmla="*/ 306 w 436"/>
                <a:gd name="T19" fmla="*/ 151 h 459"/>
                <a:gd name="T20" fmla="*/ 428 w 436"/>
                <a:gd name="T21" fmla="*/ 435 h 459"/>
                <a:gd name="T22" fmla="*/ 436 w 436"/>
                <a:gd name="T23" fmla="*/ 458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459">
                  <a:moveTo>
                    <a:pt x="436" y="458"/>
                  </a:moveTo>
                  <a:cubicBezTo>
                    <a:pt x="390" y="458"/>
                    <a:pt x="347" y="458"/>
                    <a:pt x="305" y="458"/>
                  </a:cubicBezTo>
                  <a:cubicBezTo>
                    <a:pt x="278" y="458"/>
                    <a:pt x="251" y="457"/>
                    <a:pt x="225" y="458"/>
                  </a:cubicBezTo>
                  <a:cubicBezTo>
                    <a:pt x="209" y="459"/>
                    <a:pt x="201" y="454"/>
                    <a:pt x="195" y="439"/>
                  </a:cubicBezTo>
                  <a:cubicBezTo>
                    <a:pt x="143" y="314"/>
                    <a:pt x="91" y="190"/>
                    <a:pt x="37" y="66"/>
                  </a:cubicBezTo>
                  <a:cubicBezTo>
                    <a:pt x="28" y="43"/>
                    <a:pt x="13" y="23"/>
                    <a:pt x="0" y="2"/>
                  </a:cubicBezTo>
                  <a:cubicBezTo>
                    <a:pt x="18" y="2"/>
                    <a:pt x="41" y="2"/>
                    <a:pt x="63" y="2"/>
                  </a:cubicBezTo>
                  <a:cubicBezTo>
                    <a:pt x="105" y="2"/>
                    <a:pt x="148" y="4"/>
                    <a:pt x="191" y="2"/>
                  </a:cubicBezTo>
                  <a:cubicBezTo>
                    <a:pt x="227" y="0"/>
                    <a:pt x="248" y="17"/>
                    <a:pt x="261" y="48"/>
                  </a:cubicBezTo>
                  <a:cubicBezTo>
                    <a:pt x="276" y="82"/>
                    <a:pt x="291" y="117"/>
                    <a:pt x="306" y="151"/>
                  </a:cubicBezTo>
                  <a:cubicBezTo>
                    <a:pt x="346" y="246"/>
                    <a:pt x="387" y="340"/>
                    <a:pt x="428" y="435"/>
                  </a:cubicBezTo>
                  <a:cubicBezTo>
                    <a:pt x="430" y="441"/>
                    <a:pt x="432" y="447"/>
                    <a:pt x="436" y="458"/>
                  </a:cubicBezTo>
                  <a:close/>
                </a:path>
              </a:pathLst>
            </a:custGeom>
            <a:solidFill>
              <a:srgbClr val="FF9101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="" xmlns:a16="http://schemas.microsoft.com/office/drawing/2014/main" id="{EEEC601A-552B-45AE-92B5-C293F6C711E6}"/>
                </a:ext>
              </a:extLst>
            </p:cNvPr>
            <p:cNvGrpSpPr/>
            <p:nvPr/>
          </p:nvGrpSpPr>
          <p:grpSpPr>
            <a:xfrm>
              <a:off x="6069810" y="2339503"/>
              <a:ext cx="193903" cy="236350"/>
              <a:chOff x="6069810" y="2547847"/>
              <a:chExt cx="193903" cy="236350"/>
            </a:xfrm>
            <a:solidFill>
              <a:schemeClr val="bg1">
                <a:lumMod val="95000"/>
              </a:schemeClr>
            </a:solidFill>
          </p:grpSpPr>
          <p:sp>
            <p:nvSpPr>
              <p:cNvPr id="58" name="Freeform 34">
                <a:extLst>
                  <a:ext uri="{FF2B5EF4-FFF2-40B4-BE49-F238E27FC236}">
                    <a16:creationId xmlns="" xmlns:a16="http://schemas.microsoft.com/office/drawing/2014/main" id="{C947CFD2-FE27-4530-BC0A-29C6326E9C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069810" y="2547847"/>
                <a:ext cx="193903" cy="236350"/>
              </a:xfrm>
              <a:custGeom>
                <a:avLst/>
                <a:gdLst>
                  <a:gd name="T0" fmla="*/ 16 w 667"/>
                  <a:gd name="T1" fmla="*/ 176 h 813"/>
                  <a:gd name="T2" fmla="*/ 175 w 667"/>
                  <a:gd name="T3" fmla="*/ 16 h 813"/>
                  <a:gd name="T4" fmla="*/ 214 w 667"/>
                  <a:gd name="T5" fmla="*/ 0 h 813"/>
                  <a:gd name="T6" fmla="*/ 613 w 667"/>
                  <a:gd name="T7" fmla="*/ 0 h 813"/>
                  <a:gd name="T8" fmla="*/ 667 w 667"/>
                  <a:gd name="T9" fmla="*/ 54 h 813"/>
                  <a:gd name="T10" fmla="*/ 667 w 667"/>
                  <a:gd name="T11" fmla="*/ 759 h 813"/>
                  <a:gd name="T12" fmla="*/ 613 w 667"/>
                  <a:gd name="T13" fmla="*/ 813 h 813"/>
                  <a:gd name="T14" fmla="*/ 54 w 667"/>
                  <a:gd name="T15" fmla="*/ 813 h 813"/>
                  <a:gd name="T16" fmla="*/ 0 w 667"/>
                  <a:gd name="T17" fmla="*/ 759 h 813"/>
                  <a:gd name="T18" fmla="*/ 0 w 667"/>
                  <a:gd name="T19" fmla="*/ 214 h 813"/>
                  <a:gd name="T20" fmla="*/ 16 w 667"/>
                  <a:gd name="T21" fmla="*/ 176 h 813"/>
                  <a:gd name="T22" fmla="*/ 194 w 667"/>
                  <a:gd name="T23" fmla="*/ 229 h 813"/>
                  <a:gd name="T24" fmla="*/ 57 w 667"/>
                  <a:gd name="T25" fmla="*/ 229 h 813"/>
                  <a:gd name="T26" fmla="*/ 57 w 667"/>
                  <a:gd name="T27" fmla="*/ 756 h 813"/>
                  <a:gd name="T28" fmla="*/ 610 w 667"/>
                  <a:gd name="T29" fmla="*/ 756 h 813"/>
                  <a:gd name="T30" fmla="*/ 610 w 667"/>
                  <a:gd name="T31" fmla="*/ 57 h 813"/>
                  <a:gd name="T32" fmla="*/ 238 w 667"/>
                  <a:gd name="T33" fmla="*/ 57 h 813"/>
                  <a:gd name="T34" fmla="*/ 238 w 667"/>
                  <a:gd name="T35" fmla="*/ 185 h 813"/>
                  <a:gd name="T36" fmla="*/ 194 w 667"/>
                  <a:gd name="T37" fmla="*/ 229 h 813"/>
                  <a:gd name="T38" fmla="*/ 82 w 667"/>
                  <a:gd name="T39" fmla="*/ 191 h 813"/>
                  <a:gd name="T40" fmla="*/ 194 w 667"/>
                  <a:gd name="T41" fmla="*/ 191 h 813"/>
                  <a:gd name="T42" fmla="*/ 200 w 667"/>
                  <a:gd name="T43" fmla="*/ 185 h 813"/>
                  <a:gd name="T44" fmla="*/ 200 w 667"/>
                  <a:gd name="T45" fmla="*/ 72 h 813"/>
                  <a:gd name="T46" fmla="*/ 82 w 667"/>
                  <a:gd name="T47" fmla="*/ 191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67" h="813">
                    <a:moveTo>
                      <a:pt x="16" y="176"/>
                    </a:moveTo>
                    <a:cubicBezTo>
                      <a:pt x="175" y="16"/>
                      <a:pt x="175" y="16"/>
                      <a:pt x="175" y="16"/>
                    </a:cubicBezTo>
                    <a:cubicBezTo>
                      <a:pt x="186" y="6"/>
                      <a:pt x="199" y="0"/>
                      <a:pt x="214" y="0"/>
                    </a:cubicBezTo>
                    <a:cubicBezTo>
                      <a:pt x="613" y="0"/>
                      <a:pt x="613" y="0"/>
                      <a:pt x="613" y="0"/>
                    </a:cubicBezTo>
                    <a:cubicBezTo>
                      <a:pt x="643" y="0"/>
                      <a:pt x="667" y="24"/>
                      <a:pt x="667" y="54"/>
                    </a:cubicBezTo>
                    <a:cubicBezTo>
                      <a:pt x="667" y="759"/>
                      <a:pt x="667" y="759"/>
                      <a:pt x="667" y="759"/>
                    </a:cubicBezTo>
                    <a:cubicBezTo>
                      <a:pt x="667" y="789"/>
                      <a:pt x="643" y="813"/>
                      <a:pt x="613" y="813"/>
                    </a:cubicBezTo>
                    <a:cubicBezTo>
                      <a:pt x="54" y="813"/>
                      <a:pt x="54" y="813"/>
                      <a:pt x="54" y="813"/>
                    </a:cubicBezTo>
                    <a:cubicBezTo>
                      <a:pt x="24" y="813"/>
                      <a:pt x="0" y="789"/>
                      <a:pt x="0" y="759"/>
                    </a:cubicBezTo>
                    <a:cubicBezTo>
                      <a:pt x="0" y="214"/>
                      <a:pt x="0" y="214"/>
                      <a:pt x="0" y="214"/>
                    </a:cubicBezTo>
                    <a:cubicBezTo>
                      <a:pt x="0" y="200"/>
                      <a:pt x="5" y="186"/>
                      <a:pt x="16" y="176"/>
                    </a:cubicBezTo>
                    <a:close/>
                    <a:moveTo>
                      <a:pt x="194" y="229"/>
                    </a:moveTo>
                    <a:cubicBezTo>
                      <a:pt x="57" y="229"/>
                      <a:pt x="57" y="229"/>
                      <a:pt x="57" y="229"/>
                    </a:cubicBezTo>
                    <a:cubicBezTo>
                      <a:pt x="57" y="756"/>
                      <a:pt x="57" y="756"/>
                      <a:pt x="57" y="756"/>
                    </a:cubicBezTo>
                    <a:cubicBezTo>
                      <a:pt x="610" y="756"/>
                      <a:pt x="610" y="756"/>
                      <a:pt x="610" y="756"/>
                    </a:cubicBezTo>
                    <a:cubicBezTo>
                      <a:pt x="610" y="57"/>
                      <a:pt x="610" y="57"/>
                      <a:pt x="610" y="57"/>
                    </a:cubicBezTo>
                    <a:cubicBezTo>
                      <a:pt x="238" y="57"/>
                      <a:pt x="238" y="57"/>
                      <a:pt x="238" y="57"/>
                    </a:cubicBezTo>
                    <a:cubicBezTo>
                      <a:pt x="238" y="185"/>
                      <a:pt x="238" y="185"/>
                      <a:pt x="238" y="185"/>
                    </a:cubicBezTo>
                    <a:cubicBezTo>
                      <a:pt x="238" y="210"/>
                      <a:pt x="218" y="229"/>
                      <a:pt x="194" y="229"/>
                    </a:cubicBezTo>
                    <a:close/>
                    <a:moveTo>
                      <a:pt x="82" y="191"/>
                    </a:moveTo>
                    <a:cubicBezTo>
                      <a:pt x="194" y="191"/>
                      <a:pt x="194" y="191"/>
                      <a:pt x="194" y="191"/>
                    </a:cubicBezTo>
                    <a:cubicBezTo>
                      <a:pt x="197" y="191"/>
                      <a:pt x="200" y="188"/>
                      <a:pt x="200" y="185"/>
                    </a:cubicBezTo>
                    <a:cubicBezTo>
                      <a:pt x="200" y="72"/>
                      <a:pt x="200" y="72"/>
                      <a:pt x="200" y="72"/>
                    </a:cubicBezTo>
                    <a:cubicBezTo>
                      <a:pt x="82" y="191"/>
                      <a:pt x="82" y="191"/>
                      <a:pt x="8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9" name="Freeform 35">
                <a:extLst>
                  <a:ext uri="{FF2B5EF4-FFF2-40B4-BE49-F238E27FC236}">
                    <a16:creationId xmlns="" xmlns:a16="http://schemas.microsoft.com/office/drawing/2014/main" id="{F9149CB6-8A28-4361-832A-19EC5C5753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097370" y="2601367"/>
                <a:ext cx="138783" cy="145919"/>
              </a:xfrm>
              <a:custGeom>
                <a:avLst/>
                <a:gdLst>
                  <a:gd name="T0" fmla="*/ 170 w 477"/>
                  <a:gd name="T1" fmla="*/ 429 h 502"/>
                  <a:gd name="T2" fmla="*/ 86 w 477"/>
                  <a:gd name="T3" fmla="*/ 502 h 502"/>
                  <a:gd name="T4" fmla="*/ 0 w 477"/>
                  <a:gd name="T5" fmla="*/ 416 h 502"/>
                  <a:gd name="T6" fmla="*/ 72 w 477"/>
                  <a:gd name="T7" fmla="*/ 330 h 502"/>
                  <a:gd name="T8" fmla="*/ 63 w 477"/>
                  <a:gd name="T9" fmla="*/ 258 h 502"/>
                  <a:gd name="T10" fmla="*/ 144 w 477"/>
                  <a:gd name="T11" fmla="*/ 143 h 502"/>
                  <a:gd name="T12" fmla="*/ 254 w 477"/>
                  <a:gd name="T13" fmla="*/ 20 h 502"/>
                  <a:gd name="T14" fmla="*/ 458 w 477"/>
                  <a:gd name="T15" fmla="*/ 0 h 502"/>
                  <a:gd name="T16" fmla="*/ 477 w 477"/>
                  <a:gd name="T17" fmla="*/ 153 h 502"/>
                  <a:gd name="T18" fmla="*/ 398 w 477"/>
                  <a:gd name="T19" fmla="*/ 172 h 502"/>
                  <a:gd name="T20" fmla="*/ 438 w 477"/>
                  <a:gd name="T21" fmla="*/ 223 h 502"/>
                  <a:gd name="T22" fmla="*/ 404 w 477"/>
                  <a:gd name="T23" fmla="*/ 245 h 502"/>
                  <a:gd name="T24" fmla="*/ 452 w 477"/>
                  <a:gd name="T25" fmla="*/ 355 h 502"/>
                  <a:gd name="T26" fmla="*/ 452 w 477"/>
                  <a:gd name="T27" fmla="*/ 477 h 502"/>
                  <a:gd name="T28" fmla="*/ 330 w 477"/>
                  <a:gd name="T29" fmla="*/ 477 h 502"/>
                  <a:gd name="T30" fmla="*/ 256 w 477"/>
                  <a:gd name="T31" fmla="*/ 464 h 502"/>
                  <a:gd name="T32" fmla="*/ 235 w 477"/>
                  <a:gd name="T33" fmla="*/ 429 h 502"/>
                  <a:gd name="T34" fmla="*/ 162 w 477"/>
                  <a:gd name="T35" fmla="*/ 160 h 502"/>
                  <a:gd name="T36" fmla="*/ 135 w 477"/>
                  <a:gd name="T37" fmla="*/ 275 h 502"/>
                  <a:gd name="T38" fmla="*/ 101 w 477"/>
                  <a:gd name="T39" fmla="*/ 331 h 502"/>
                  <a:gd name="T40" fmla="*/ 171 w 477"/>
                  <a:gd name="T41" fmla="*/ 404 h 502"/>
                  <a:gd name="T42" fmla="*/ 235 w 477"/>
                  <a:gd name="T43" fmla="*/ 378 h 502"/>
                  <a:gd name="T44" fmla="*/ 306 w 477"/>
                  <a:gd name="T45" fmla="*/ 408 h 502"/>
                  <a:gd name="T46" fmla="*/ 378 w 477"/>
                  <a:gd name="T47" fmla="*/ 330 h 502"/>
                  <a:gd name="T48" fmla="*/ 353 w 477"/>
                  <a:gd name="T49" fmla="*/ 245 h 502"/>
                  <a:gd name="T50" fmla="*/ 382 w 477"/>
                  <a:gd name="T51" fmla="*/ 174 h 502"/>
                  <a:gd name="T52" fmla="*/ 273 w 477"/>
                  <a:gd name="T53" fmla="*/ 172 h 502"/>
                  <a:gd name="T54" fmla="*/ 254 w 477"/>
                  <a:gd name="T55" fmla="*/ 101 h 502"/>
                  <a:gd name="T56" fmla="*/ 292 w 477"/>
                  <a:gd name="T57" fmla="*/ 38 h 502"/>
                  <a:gd name="T58" fmla="*/ 439 w 477"/>
                  <a:gd name="T59" fmla="*/ 134 h 502"/>
                  <a:gd name="T60" fmla="*/ 425 w 477"/>
                  <a:gd name="T61" fmla="*/ 382 h 502"/>
                  <a:gd name="T62" fmla="*/ 357 w 477"/>
                  <a:gd name="T63" fmla="*/ 382 h 502"/>
                  <a:gd name="T64" fmla="*/ 357 w 477"/>
                  <a:gd name="T65" fmla="*/ 450 h 502"/>
                  <a:gd name="T66" fmla="*/ 425 w 477"/>
                  <a:gd name="T67" fmla="*/ 450 h 502"/>
                  <a:gd name="T68" fmla="*/ 425 w 477"/>
                  <a:gd name="T69" fmla="*/ 382 h 502"/>
                  <a:gd name="T70" fmla="*/ 86 w 477"/>
                  <a:gd name="T71" fmla="*/ 367 h 502"/>
                  <a:gd name="T72" fmla="*/ 38 w 477"/>
                  <a:gd name="T73" fmla="*/ 416 h 502"/>
                  <a:gd name="T74" fmla="*/ 86 w 477"/>
                  <a:gd name="T75" fmla="*/ 464 h 502"/>
                  <a:gd name="T76" fmla="*/ 134 w 477"/>
                  <a:gd name="T77" fmla="*/ 416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77" h="502">
                    <a:moveTo>
                      <a:pt x="235" y="429"/>
                    </a:moveTo>
                    <a:cubicBezTo>
                      <a:pt x="170" y="429"/>
                      <a:pt x="170" y="429"/>
                      <a:pt x="170" y="429"/>
                    </a:cubicBezTo>
                    <a:cubicBezTo>
                      <a:pt x="168" y="448"/>
                      <a:pt x="159" y="464"/>
                      <a:pt x="146" y="477"/>
                    </a:cubicBezTo>
                    <a:cubicBezTo>
                      <a:pt x="131" y="493"/>
                      <a:pt x="109" y="502"/>
                      <a:pt x="86" y="502"/>
                    </a:cubicBezTo>
                    <a:cubicBezTo>
                      <a:pt x="62" y="502"/>
                      <a:pt x="41" y="493"/>
                      <a:pt x="25" y="477"/>
                    </a:cubicBezTo>
                    <a:cubicBezTo>
                      <a:pt x="10" y="461"/>
                      <a:pt x="0" y="440"/>
                      <a:pt x="0" y="416"/>
                    </a:cubicBezTo>
                    <a:cubicBezTo>
                      <a:pt x="0" y="392"/>
                      <a:pt x="10" y="370"/>
                      <a:pt x="25" y="355"/>
                    </a:cubicBezTo>
                    <a:cubicBezTo>
                      <a:pt x="38" y="342"/>
                      <a:pt x="54" y="333"/>
                      <a:pt x="72" y="330"/>
                    </a:cubicBezTo>
                    <a:cubicBezTo>
                      <a:pt x="48" y="277"/>
                      <a:pt x="48" y="277"/>
                      <a:pt x="48" y="277"/>
                    </a:cubicBezTo>
                    <a:cubicBezTo>
                      <a:pt x="43" y="269"/>
                      <a:pt x="48" y="255"/>
                      <a:pt x="63" y="258"/>
                    </a:cubicBezTo>
                    <a:cubicBezTo>
                      <a:pt x="84" y="263"/>
                      <a:pt x="84" y="263"/>
                      <a:pt x="84" y="263"/>
                    </a:cubicBezTo>
                    <a:cubicBezTo>
                      <a:pt x="94" y="216"/>
                      <a:pt x="115" y="175"/>
                      <a:pt x="144" y="143"/>
                    </a:cubicBezTo>
                    <a:cubicBezTo>
                      <a:pt x="174" y="108"/>
                      <a:pt x="212" y="84"/>
                      <a:pt x="254" y="75"/>
                    </a:cubicBezTo>
                    <a:cubicBezTo>
                      <a:pt x="254" y="20"/>
                      <a:pt x="254" y="20"/>
                      <a:pt x="254" y="20"/>
                    </a:cubicBezTo>
                    <a:cubicBezTo>
                      <a:pt x="254" y="9"/>
                      <a:pt x="264" y="0"/>
                      <a:pt x="275" y="0"/>
                    </a:cubicBezTo>
                    <a:cubicBezTo>
                      <a:pt x="458" y="0"/>
                      <a:pt x="458" y="0"/>
                      <a:pt x="458" y="0"/>
                    </a:cubicBezTo>
                    <a:cubicBezTo>
                      <a:pt x="468" y="0"/>
                      <a:pt x="477" y="9"/>
                      <a:pt x="477" y="19"/>
                    </a:cubicBezTo>
                    <a:cubicBezTo>
                      <a:pt x="477" y="153"/>
                      <a:pt x="477" y="153"/>
                      <a:pt x="477" y="153"/>
                    </a:cubicBezTo>
                    <a:cubicBezTo>
                      <a:pt x="477" y="163"/>
                      <a:pt x="468" y="172"/>
                      <a:pt x="458" y="172"/>
                    </a:cubicBezTo>
                    <a:cubicBezTo>
                      <a:pt x="398" y="172"/>
                      <a:pt x="398" y="172"/>
                      <a:pt x="398" y="172"/>
                    </a:cubicBezTo>
                    <a:cubicBezTo>
                      <a:pt x="398" y="172"/>
                      <a:pt x="399" y="173"/>
                      <a:pt x="399" y="174"/>
                    </a:cubicBezTo>
                    <a:cubicBezTo>
                      <a:pt x="438" y="223"/>
                      <a:pt x="438" y="223"/>
                      <a:pt x="438" y="223"/>
                    </a:cubicBezTo>
                    <a:cubicBezTo>
                      <a:pt x="444" y="229"/>
                      <a:pt x="443" y="245"/>
                      <a:pt x="428" y="245"/>
                    </a:cubicBezTo>
                    <a:cubicBezTo>
                      <a:pt x="404" y="245"/>
                      <a:pt x="404" y="245"/>
                      <a:pt x="404" y="245"/>
                    </a:cubicBezTo>
                    <a:cubicBezTo>
                      <a:pt x="404" y="330"/>
                      <a:pt x="404" y="330"/>
                      <a:pt x="404" y="330"/>
                    </a:cubicBezTo>
                    <a:cubicBezTo>
                      <a:pt x="422" y="333"/>
                      <a:pt x="439" y="342"/>
                      <a:pt x="452" y="355"/>
                    </a:cubicBezTo>
                    <a:cubicBezTo>
                      <a:pt x="467" y="370"/>
                      <a:pt x="477" y="392"/>
                      <a:pt x="477" y="416"/>
                    </a:cubicBezTo>
                    <a:cubicBezTo>
                      <a:pt x="477" y="440"/>
                      <a:pt x="467" y="461"/>
                      <a:pt x="452" y="477"/>
                    </a:cubicBezTo>
                    <a:cubicBezTo>
                      <a:pt x="436" y="493"/>
                      <a:pt x="415" y="502"/>
                      <a:pt x="391" y="502"/>
                    </a:cubicBezTo>
                    <a:cubicBezTo>
                      <a:pt x="367" y="502"/>
                      <a:pt x="346" y="493"/>
                      <a:pt x="330" y="477"/>
                    </a:cubicBezTo>
                    <a:cubicBezTo>
                      <a:pt x="317" y="463"/>
                      <a:pt x="308" y="445"/>
                      <a:pt x="306" y="425"/>
                    </a:cubicBezTo>
                    <a:cubicBezTo>
                      <a:pt x="256" y="464"/>
                      <a:pt x="256" y="464"/>
                      <a:pt x="256" y="464"/>
                    </a:cubicBezTo>
                    <a:cubicBezTo>
                      <a:pt x="249" y="470"/>
                      <a:pt x="235" y="469"/>
                      <a:pt x="235" y="453"/>
                    </a:cubicBezTo>
                    <a:cubicBezTo>
                      <a:pt x="235" y="429"/>
                      <a:pt x="235" y="429"/>
                      <a:pt x="235" y="429"/>
                    </a:cubicBezTo>
                    <a:close/>
                    <a:moveTo>
                      <a:pt x="254" y="101"/>
                    </a:moveTo>
                    <a:cubicBezTo>
                      <a:pt x="219" y="110"/>
                      <a:pt x="188" y="131"/>
                      <a:pt x="162" y="160"/>
                    </a:cubicBezTo>
                    <a:cubicBezTo>
                      <a:pt x="137" y="189"/>
                      <a:pt x="118" y="226"/>
                      <a:pt x="109" y="269"/>
                    </a:cubicBezTo>
                    <a:cubicBezTo>
                      <a:pt x="135" y="275"/>
                      <a:pt x="135" y="275"/>
                      <a:pt x="135" y="275"/>
                    </a:cubicBezTo>
                    <a:cubicBezTo>
                      <a:pt x="148" y="278"/>
                      <a:pt x="147" y="292"/>
                      <a:pt x="140" y="298"/>
                    </a:cubicBezTo>
                    <a:cubicBezTo>
                      <a:pt x="101" y="331"/>
                      <a:pt x="101" y="331"/>
                      <a:pt x="101" y="331"/>
                    </a:cubicBezTo>
                    <a:cubicBezTo>
                      <a:pt x="118" y="334"/>
                      <a:pt x="134" y="342"/>
                      <a:pt x="146" y="355"/>
                    </a:cubicBezTo>
                    <a:cubicBezTo>
                      <a:pt x="159" y="368"/>
                      <a:pt x="168" y="385"/>
                      <a:pt x="171" y="404"/>
                    </a:cubicBezTo>
                    <a:cubicBezTo>
                      <a:pt x="235" y="404"/>
                      <a:pt x="235" y="404"/>
                      <a:pt x="235" y="404"/>
                    </a:cubicBezTo>
                    <a:cubicBezTo>
                      <a:pt x="235" y="378"/>
                      <a:pt x="235" y="378"/>
                      <a:pt x="235" y="378"/>
                    </a:cubicBezTo>
                    <a:cubicBezTo>
                      <a:pt x="235" y="365"/>
                      <a:pt x="248" y="363"/>
                      <a:pt x="256" y="369"/>
                    </a:cubicBezTo>
                    <a:cubicBezTo>
                      <a:pt x="306" y="408"/>
                      <a:pt x="306" y="408"/>
                      <a:pt x="306" y="408"/>
                    </a:cubicBezTo>
                    <a:cubicBezTo>
                      <a:pt x="308" y="387"/>
                      <a:pt x="317" y="368"/>
                      <a:pt x="330" y="355"/>
                    </a:cubicBezTo>
                    <a:cubicBezTo>
                      <a:pt x="343" y="342"/>
                      <a:pt x="360" y="333"/>
                      <a:pt x="378" y="330"/>
                    </a:cubicBezTo>
                    <a:cubicBezTo>
                      <a:pt x="378" y="245"/>
                      <a:pt x="378" y="245"/>
                      <a:pt x="378" y="245"/>
                    </a:cubicBezTo>
                    <a:cubicBezTo>
                      <a:pt x="353" y="245"/>
                      <a:pt x="353" y="245"/>
                      <a:pt x="353" y="245"/>
                    </a:cubicBezTo>
                    <a:cubicBezTo>
                      <a:pt x="340" y="245"/>
                      <a:pt x="338" y="230"/>
                      <a:pt x="344" y="223"/>
                    </a:cubicBezTo>
                    <a:cubicBezTo>
                      <a:pt x="382" y="174"/>
                      <a:pt x="382" y="174"/>
                      <a:pt x="382" y="174"/>
                    </a:cubicBezTo>
                    <a:cubicBezTo>
                      <a:pt x="383" y="173"/>
                      <a:pt x="383" y="172"/>
                      <a:pt x="384" y="172"/>
                    </a:cubicBezTo>
                    <a:cubicBezTo>
                      <a:pt x="273" y="172"/>
                      <a:pt x="273" y="172"/>
                      <a:pt x="273" y="172"/>
                    </a:cubicBezTo>
                    <a:cubicBezTo>
                      <a:pt x="263" y="172"/>
                      <a:pt x="254" y="164"/>
                      <a:pt x="254" y="153"/>
                    </a:cubicBezTo>
                    <a:cubicBezTo>
                      <a:pt x="254" y="101"/>
                      <a:pt x="254" y="101"/>
                      <a:pt x="254" y="101"/>
                    </a:cubicBezTo>
                    <a:close/>
                    <a:moveTo>
                      <a:pt x="439" y="38"/>
                    </a:moveTo>
                    <a:cubicBezTo>
                      <a:pt x="292" y="38"/>
                      <a:pt x="292" y="38"/>
                      <a:pt x="292" y="38"/>
                    </a:cubicBezTo>
                    <a:cubicBezTo>
                      <a:pt x="292" y="134"/>
                      <a:pt x="292" y="134"/>
                      <a:pt x="292" y="134"/>
                    </a:cubicBezTo>
                    <a:cubicBezTo>
                      <a:pt x="439" y="134"/>
                      <a:pt x="439" y="134"/>
                      <a:pt x="439" y="134"/>
                    </a:cubicBezTo>
                    <a:cubicBezTo>
                      <a:pt x="439" y="38"/>
                      <a:pt x="439" y="38"/>
                      <a:pt x="439" y="38"/>
                    </a:cubicBezTo>
                    <a:close/>
                    <a:moveTo>
                      <a:pt x="425" y="382"/>
                    </a:moveTo>
                    <a:cubicBezTo>
                      <a:pt x="416" y="373"/>
                      <a:pt x="404" y="367"/>
                      <a:pt x="391" y="367"/>
                    </a:cubicBezTo>
                    <a:cubicBezTo>
                      <a:pt x="378" y="367"/>
                      <a:pt x="366" y="373"/>
                      <a:pt x="357" y="382"/>
                    </a:cubicBezTo>
                    <a:cubicBezTo>
                      <a:pt x="349" y="390"/>
                      <a:pt x="343" y="402"/>
                      <a:pt x="343" y="416"/>
                    </a:cubicBezTo>
                    <a:cubicBezTo>
                      <a:pt x="343" y="429"/>
                      <a:pt x="349" y="441"/>
                      <a:pt x="357" y="450"/>
                    </a:cubicBezTo>
                    <a:cubicBezTo>
                      <a:pt x="366" y="459"/>
                      <a:pt x="378" y="464"/>
                      <a:pt x="391" y="464"/>
                    </a:cubicBezTo>
                    <a:cubicBezTo>
                      <a:pt x="404" y="464"/>
                      <a:pt x="416" y="459"/>
                      <a:pt x="425" y="450"/>
                    </a:cubicBezTo>
                    <a:cubicBezTo>
                      <a:pt x="434" y="441"/>
                      <a:pt x="439" y="429"/>
                      <a:pt x="439" y="416"/>
                    </a:cubicBezTo>
                    <a:cubicBezTo>
                      <a:pt x="439" y="402"/>
                      <a:pt x="434" y="390"/>
                      <a:pt x="425" y="382"/>
                    </a:cubicBezTo>
                    <a:close/>
                    <a:moveTo>
                      <a:pt x="120" y="382"/>
                    </a:moveTo>
                    <a:cubicBezTo>
                      <a:pt x="111" y="373"/>
                      <a:pt x="99" y="367"/>
                      <a:pt x="86" y="367"/>
                    </a:cubicBezTo>
                    <a:cubicBezTo>
                      <a:pt x="73" y="367"/>
                      <a:pt x="61" y="373"/>
                      <a:pt x="52" y="382"/>
                    </a:cubicBezTo>
                    <a:cubicBezTo>
                      <a:pt x="43" y="390"/>
                      <a:pt x="38" y="402"/>
                      <a:pt x="38" y="416"/>
                    </a:cubicBezTo>
                    <a:cubicBezTo>
                      <a:pt x="38" y="429"/>
                      <a:pt x="43" y="441"/>
                      <a:pt x="52" y="450"/>
                    </a:cubicBezTo>
                    <a:cubicBezTo>
                      <a:pt x="61" y="459"/>
                      <a:pt x="73" y="464"/>
                      <a:pt x="86" y="464"/>
                    </a:cubicBezTo>
                    <a:cubicBezTo>
                      <a:pt x="99" y="464"/>
                      <a:pt x="111" y="459"/>
                      <a:pt x="120" y="450"/>
                    </a:cubicBezTo>
                    <a:cubicBezTo>
                      <a:pt x="128" y="441"/>
                      <a:pt x="134" y="429"/>
                      <a:pt x="134" y="416"/>
                    </a:cubicBezTo>
                    <a:cubicBezTo>
                      <a:pt x="134" y="402"/>
                      <a:pt x="128" y="390"/>
                      <a:pt x="120" y="3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8" name="Freeform 6">
              <a:extLst>
                <a:ext uri="{FF2B5EF4-FFF2-40B4-BE49-F238E27FC236}">
                  <a16:creationId xmlns="" xmlns:a16="http://schemas.microsoft.com/office/drawing/2014/main" id="{F9041FA6-6AC0-45CA-B8A2-D041C1B24B14}"/>
                </a:ext>
              </a:extLst>
            </p:cNvPr>
            <p:cNvSpPr/>
            <p:nvPr/>
          </p:nvSpPr>
          <p:spPr bwMode="auto">
            <a:xfrm rot="16200000">
              <a:off x="5688292" y="4452101"/>
              <a:ext cx="1094999" cy="1478247"/>
            </a:xfrm>
            <a:custGeom>
              <a:avLst/>
              <a:gdLst>
                <a:gd name="T0" fmla="*/ 0 w 297"/>
                <a:gd name="T1" fmla="*/ 397 h 401"/>
                <a:gd name="T2" fmla="*/ 34 w 297"/>
                <a:gd name="T3" fmla="*/ 315 h 401"/>
                <a:gd name="T4" fmla="*/ 155 w 297"/>
                <a:gd name="T5" fmla="*/ 35 h 401"/>
                <a:gd name="T6" fmla="*/ 183 w 297"/>
                <a:gd name="T7" fmla="*/ 3 h 401"/>
                <a:gd name="T8" fmla="*/ 213 w 297"/>
                <a:gd name="T9" fmla="*/ 35 h 401"/>
                <a:gd name="T10" fmla="*/ 291 w 297"/>
                <a:gd name="T11" fmla="*/ 223 h 401"/>
                <a:gd name="T12" fmla="*/ 292 w 297"/>
                <a:gd name="T13" fmla="*/ 259 h 401"/>
                <a:gd name="T14" fmla="*/ 237 w 297"/>
                <a:gd name="T15" fmla="*/ 386 h 401"/>
                <a:gd name="T16" fmla="*/ 220 w 297"/>
                <a:gd name="T17" fmla="*/ 400 h 401"/>
                <a:gd name="T18" fmla="*/ 6 w 297"/>
                <a:gd name="T19" fmla="*/ 400 h 401"/>
                <a:gd name="T20" fmla="*/ 0 w 297"/>
                <a:gd name="T21" fmla="*/ 397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7" h="401">
                  <a:moveTo>
                    <a:pt x="0" y="397"/>
                  </a:moveTo>
                  <a:cubicBezTo>
                    <a:pt x="11" y="369"/>
                    <a:pt x="23" y="342"/>
                    <a:pt x="34" y="315"/>
                  </a:cubicBezTo>
                  <a:cubicBezTo>
                    <a:pt x="74" y="222"/>
                    <a:pt x="114" y="128"/>
                    <a:pt x="155" y="35"/>
                  </a:cubicBezTo>
                  <a:cubicBezTo>
                    <a:pt x="160" y="22"/>
                    <a:pt x="172" y="5"/>
                    <a:pt x="183" y="3"/>
                  </a:cubicBezTo>
                  <a:cubicBezTo>
                    <a:pt x="201" y="0"/>
                    <a:pt x="207" y="21"/>
                    <a:pt x="213" y="35"/>
                  </a:cubicBezTo>
                  <a:cubicBezTo>
                    <a:pt x="239" y="98"/>
                    <a:pt x="265" y="161"/>
                    <a:pt x="291" y="223"/>
                  </a:cubicBezTo>
                  <a:cubicBezTo>
                    <a:pt x="297" y="236"/>
                    <a:pt x="297" y="246"/>
                    <a:pt x="292" y="259"/>
                  </a:cubicBezTo>
                  <a:cubicBezTo>
                    <a:pt x="273" y="301"/>
                    <a:pt x="256" y="344"/>
                    <a:pt x="237" y="386"/>
                  </a:cubicBezTo>
                  <a:cubicBezTo>
                    <a:pt x="235" y="392"/>
                    <a:pt x="226" y="400"/>
                    <a:pt x="220" y="400"/>
                  </a:cubicBezTo>
                  <a:cubicBezTo>
                    <a:pt x="149" y="401"/>
                    <a:pt x="77" y="400"/>
                    <a:pt x="6" y="400"/>
                  </a:cubicBezTo>
                  <a:cubicBezTo>
                    <a:pt x="5" y="400"/>
                    <a:pt x="4" y="399"/>
                    <a:pt x="0" y="397"/>
                  </a:cubicBezTo>
                  <a:close/>
                </a:path>
              </a:pathLst>
            </a:custGeom>
            <a:solidFill>
              <a:srgbClr val="12B789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49" name="组合 48">
              <a:extLst>
                <a:ext uri="{FF2B5EF4-FFF2-40B4-BE49-F238E27FC236}">
                  <a16:creationId xmlns="" xmlns:a16="http://schemas.microsoft.com/office/drawing/2014/main" id="{9CD61A86-FC7C-4ECB-982B-B757FF48211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50921" y="4956462"/>
              <a:ext cx="236350" cy="234763"/>
              <a:chOff x="6463926" y="2278309"/>
              <a:chExt cx="708057" cy="703302"/>
            </a:xfrm>
            <a:solidFill>
              <a:schemeClr val="bg1">
                <a:lumMod val="95000"/>
              </a:schemeClr>
            </a:solidFill>
          </p:grpSpPr>
          <p:sp>
            <p:nvSpPr>
              <p:cNvPr id="54" name="Freeform 30">
                <a:extLst>
                  <a:ext uri="{FF2B5EF4-FFF2-40B4-BE49-F238E27FC236}">
                    <a16:creationId xmlns="" xmlns:a16="http://schemas.microsoft.com/office/drawing/2014/main" id="{13C32EE7-647F-41F7-9E2A-0F12C415B1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87023" y="2278309"/>
                <a:ext cx="261864" cy="305752"/>
              </a:xfrm>
              <a:custGeom>
                <a:avLst/>
                <a:gdLst>
                  <a:gd name="T0" fmla="*/ 150 w 303"/>
                  <a:gd name="T1" fmla="*/ 1 h 354"/>
                  <a:gd name="T2" fmla="*/ 81 w 303"/>
                  <a:gd name="T3" fmla="*/ 76 h 354"/>
                  <a:gd name="T4" fmla="*/ 153 w 303"/>
                  <a:gd name="T5" fmla="*/ 165 h 354"/>
                  <a:gd name="T6" fmla="*/ 222 w 303"/>
                  <a:gd name="T7" fmla="*/ 74 h 354"/>
                  <a:gd name="T8" fmla="*/ 150 w 303"/>
                  <a:gd name="T9" fmla="*/ 1 h 354"/>
                  <a:gd name="T10" fmla="*/ 151 w 303"/>
                  <a:gd name="T11" fmla="*/ 261 h 354"/>
                  <a:gd name="T12" fmla="*/ 198 w 303"/>
                  <a:gd name="T13" fmla="*/ 196 h 354"/>
                  <a:gd name="T14" fmla="*/ 210 w 303"/>
                  <a:gd name="T15" fmla="*/ 190 h 354"/>
                  <a:gd name="T16" fmla="*/ 260 w 303"/>
                  <a:gd name="T17" fmla="*/ 199 h 354"/>
                  <a:gd name="T18" fmla="*/ 290 w 303"/>
                  <a:gd name="T19" fmla="*/ 225 h 354"/>
                  <a:gd name="T20" fmla="*/ 303 w 303"/>
                  <a:gd name="T21" fmla="*/ 330 h 354"/>
                  <a:gd name="T22" fmla="*/ 297 w 303"/>
                  <a:gd name="T23" fmla="*/ 347 h 354"/>
                  <a:gd name="T24" fmla="*/ 280 w 303"/>
                  <a:gd name="T25" fmla="*/ 354 h 354"/>
                  <a:gd name="T26" fmla="*/ 23 w 303"/>
                  <a:gd name="T27" fmla="*/ 354 h 354"/>
                  <a:gd name="T28" fmla="*/ 6 w 303"/>
                  <a:gd name="T29" fmla="*/ 347 h 354"/>
                  <a:gd name="T30" fmla="*/ 0 w 303"/>
                  <a:gd name="T31" fmla="*/ 330 h 354"/>
                  <a:gd name="T32" fmla="*/ 13 w 303"/>
                  <a:gd name="T33" fmla="*/ 225 h 354"/>
                  <a:gd name="T34" fmla="*/ 43 w 303"/>
                  <a:gd name="T35" fmla="*/ 199 h 354"/>
                  <a:gd name="T36" fmla="*/ 93 w 303"/>
                  <a:gd name="T37" fmla="*/ 190 h 354"/>
                  <a:gd name="T38" fmla="*/ 105 w 303"/>
                  <a:gd name="T39" fmla="*/ 196 h 354"/>
                  <a:gd name="T40" fmla="*/ 151 w 303"/>
                  <a:gd name="T41" fmla="*/ 261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3" h="354">
                    <a:moveTo>
                      <a:pt x="150" y="1"/>
                    </a:moveTo>
                    <a:cubicBezTo>
                      <a:pt x="111" y="2"/>
                      <a:pt x="80" y="36"/>
                      <a:pt x="81" y="76"/>
                    </a:cubicBezTo>
                    <a:cubicBezTo>
                      <a:pt x="82" y="117"/>
                      <a:pt x="114" y="166"/>
                      <a:pt x="153" y="165"/>
                    </a:cubicBezTo>
                    <a:cubicBezTo>
                      <a:pt x="192" y="165"/>
                      <a:pt x="223" y="114"/>
                      <a:pt x="222" y="74"/>
                    </a:cubicBezTo>
                    <a:cubicBezTo>
                      <a:pt x="221" y="33"/>
                      <a:pt x="189" y="0"/>
                      <a:pt x="150" y="1"/>
                    </a:cubicBezTo>
                    <a:close/>
                    <a:moveTo>
                      <a:pt x="151" y="261"/>
                    </a:moveTo>
                    <a:cubicBezTo>
                      <a:pt x="198" y="196"/>
                      <a:pt x="198" y="196"/>
                      <a:pt x="198" y="196"/>
                    </a:cubicBezTo>
                    <a:cubicBezTo>
                      <a:pt x="201" y="192"/>
                      <a:pt x="206" y="190"/>
                      <a:pt x="210" y="190"/>
                    </a:cubicBezTo>
                    <a:cubicBezTo>
                      <a:pt x="260" y="199"/>
                      <a:pt x="260" y="199"/>
                      <a:pt x="260" y="199"/>
                    </a:cubicBezTo>
                    <a:cubicBezTo>
                      <a:pt x="278" y="202"/>
                      <a:pt x="288" y="217"/>
                      <a:pt x="290" y="225"/>
                    </a:cubicBezTo>
                    <a:cubicBezTo>
                      <a:pt x="297" y="274"/>
                      <a:pt x="301" y="304"/>
                      <a:pt x="303" y="330"/>
                    </a:cubicBezTo>
                    <a:cubicBezTo>
                      <a:pt x="303" y="336"/>
                      <a:pt x="301" y="342"/>
                      <a:pt x="297" y="347"/>
                    </a:cubicBezTo>
                    <a:cubicBezTo>
                      <a:pt x="292" y="351"/>
                      <a:pt x="287" y="354"/>
                      <a:pt x="280" y="354"/>
                    </a:cubicBezTo>
                    <a:cubicBezTo>
                      <a:pt x="23" y="354"/>
                      <a:pt x="23" y="354"/>
                      <a:pt x="23" y="354"/>
                    </a:cubicBezTo>
                    <a:cubicBezTo>
                      <a:pt x="16" y="354"/>
                      <a:pt x="11" y="351"/>
                      <a:pt x="6" y="347"/>
                    </a:cubicBezTo>
                    <a:cubicBezTo>
                      <a:pt x="2" y="342"/>
                      <a:pt x="0" y="336"/>
                      <a:pt x="0" y="330"/>
                    </a:cubicBezTo>
                    <a:cubicBezTo>
                      <a:pt x="2" y="304"/>
                      <a:pt x="6" y="274"/>
                      <a:pt x="13" y="225"/>
                    </a:cubicBezTo>
                    <a:cubicBezTo>
                      <a:pt x="15" y="217"/>
                      <a:pt x="25" y="202"/>
                      <a:pt x="43" y="199"/>
                    </a:cubicBezTo>
                    <a:cubicBezTo>
                      <a:pt x="93" y="190"/>
                      <a:pt x="93" y="190"/>
                      <a:pt x="93" y="190"/>
                    </a:cubicBezTo>
                    <a:cubicBezTo>
                      <a:pt x="97" y="190"/>
                      <a:pt x="102" y="192"/>
                      <a:pt x="105" y="196"/>
                    </a:cubicBezTo>
                    <a:cubicBezTo>
                      <a:pt x="151" y="261"/>
                      <a:pt x="151" y="261"/>
                      <a:pt x="151" y="2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Freeform 31">
                <a:extLst>
                  <a:ext uri="{FF2B5EF4-FFF2-40B4-BE49-F238E27FC236}">
                    <a16:creationId xmlns="" xmlns:a16="http://schemas.microsoft.com/office/drawing/2014/main" id="{8BF92BBA-86FD-4306-B052-39CDF01F52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63926" y="2632337"/>
                <a:ext cx="268082" cy="349274"/>
              </a:xfrm>
              <a:custGeom>
                <a:avLst/>
                <a:gdLst>
                  <a:gd name="T0" fmla="*/ 153 w 310"/>
                  <a:gd name="T1" fmla="*/ 1 h 404"/>
                  <a:gd name="T2" fmla="*/ 84 w 310"/>
                  <a:gd name="T3" fmla="*/ 76 h 404"/>
                  <a:gd name="T4" fmla="*/ 156 w 310"/>
                  <a:gd name="T5" fmla="*/ 165 h 404"/>
                  <a:gd name="T6" fmla="*/ 225 w 310"/>
                  <a:gd name="T7" fmla="*/ 73 h 404"/>
                  <a:gd name="T8" fmla="*/ 153 w 310"/>
                  <a:gd name="T9" fmla="*/ 1 h 404"/>
                  <a:gd name="T10" fmla="*/ 155 w 310"/>
                  <a:gd name="T11" fmla="*/ 261 h 404"/>
                  <a:gd name="T12" fmla="*/ 201 w 310"/>
                  <a:gd name="T13" fmla="*/ 195 h 404"/>
                  <a:gd name="T14" fmla="*/ 213 w 310"/>
                  <a:gd name="T15" fmla="*/ 190 h 404"/>
                  <a:gd name="T16" fmla="*/ 263 w 310"/>
                  <a:gd name="T17" fmla="*/ 199 h 404"/>
                  <a:gd name="T18" fmla="*/ 293 w 310"/>
                  <a:gd name="T19" fmla="*/ 225 h 404"/>
                  <a:gd name="T20" fmla="*/ 304 w 310"/>
                  <a:gd name="T21" fmla="*/ 385 h 404"/>
                  <a:gd name="T22" fmla="*/ 282 w 310"/>
                  <a:gd name="T23" fmla="*/ 404 h 404"/>
                  <a:gd name="T24" fmla="*/ 27 w 310"/>
                  <a:gd name="T25" fmla="*/ 404 h 404"/>
                  <a:gd name="T26" fmla="*/ 5 w 310"/>
                  <a:gd name="T27" fmla="*/ 385 h 404"/>
                  <a:gd name="T28" fmla="*/ 16 w 310"/>
                  <a:gd name="T29" fmla="*/ 225 h 404"/>
                  <a:gd name="T30" fmla="*/ 46 w 310"/>
                  <a:gd name="T31" fmla="*/ 199 h 404"/>
                  <a:gd name="T32" fmla="*/ 96 w 310"/>
                  <a:gd name="T33" fmla="*/ 190 h 404"/>
                  <a:gd name="T34" fmla="*/ 108 w 310"/>
                  <a:gd name="T35" fmla="*/ 195 h 404"/>
                  <a:gd name="T36" fmla="*/ 155 w 310"/>
                  <a:gd name="T37" fmla="*/ 261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0" h="404">
                    <a:moveTo>
                      <a:pt x="153" y="1"/>
                    </a:moveTo>
                    <a:cubicBezTo>
                      <a:pt x="114" y="1"/>
                      <a:pt x="83" y="35"/>
                      <a:pt x="84" y="76"/>
                    </a:cubicBezTo>
                    <a:cubicBezTo>
                      <a:pt x="85" y="117"/>
                      <a:pt x="117" y="166"/>
                      <a:pt x="156" y="165"/>
                    </a:cubicBezTo>
                    <a:cubicBezTo>
                      <a:pt x="195" y="164"/>
                      <a:pt x="226" y="114"/>
                      <a:pt x="225" y="73"/>
                    </a:cubicBezTo>
                    <a:cubicBezTo>
                      <a:pt x="224" y="32"/>
                      <a:pt x="192" y="0"/>
                      <a:pt x="153" y="1"/>
                    </a:cubicBezTo>
                    <a:close/>
                    <a:moveTo>
                      <a:pt x="155" y="261"/>
                    </a:moveTo>
                    <a:cubicBezTo>
                      <a:pt x="201" y="195"/>
                      <a:pt x="201" y="195"/>
                      <a:pt x="201" y="195"/>
                    </a:cubicBezTo>
                    <a:cubicBezTo>
                      <a:pt x="204" y="191"/>
                      <a:pt x="209" y="189"/>
                      <a:pt x="213" y="190"/>
                    </a:cubicBezTo>
                    <a:cubicBezTo>
                      <a:pt x="263" y="199"/>
                      <a:pt x="263" y="199"/>
                      <a:pt x="263" y="199"/>
                    </a:cubicBezTo>
                    <a:cubicBezTo>
                      <a:pt x="281" y="202"/>
                      <a:pt x="291" y="216"/>
                      <a:pt x="293" y="225"/>
                    </a:cubicBezTo>
                    <a:cubicBezTo>
                      <a:pt x="304" y="309"/>
                      <a:pt x="310" y="336"/>
                      <a:pt x="304" y="385"/>
                    </a:cubicBezTo>
                    <a:cubicBezTo>
                      <a:pt x="303" y="396"/>
                      <a:pt x="294" y="404"/>
                      <a:pt x="282" y="404"/>
                    </a:cubicBezTo>
                    <a:cubicBezTo>
                      <a:pt x="27" y="404"/>
                      <a:pt x="27" y="404"/>
                      <a:pt x="27" y="404"/>
                    </a:cubicBezTo>
                    <a:cubicBezTo>
                      <a:pt x="15" y="404"/>
                      <a:pt x="6" y="396"/>
                      <a:pt x="5" y="385"/>
                    </a:cubicBezTo>
                    <a:cubicBezTo>
                      <a:pt x="0" y="336"/>
                      <a:pt x="5" y="309"/>
                      <a:pt x="16" y="225"/>
                    </a:cubicBezTo>
                    <a:cubicBezTo>
                      <a:pt x="18" y="216"/>
                      <a:pt x="28" y="202"/>
                      <a:pt x="46" y="199"/>
                    </a:cubicBezTo>
                    <a:cubicBezTo>
                      <a:pt x="96" y="190"/>
                      <a:pt x="96" y="190"/>
                      <a:pt x="96" y="190"/>
                    </a:cubicBezTo>
                    <a:cubicBezTo>
                      <a:pt x="100" y="189"/>
                      <a:pt x="105" y="191"/>
                      <a:pt x="108" y="195"/>
                    </a:cubicBezTo>
                    <a:cubicBezTo>
                      <a:pt x="155" y="261"/>
                      <a:pt x="155" y="261"/>
                      <a:pt x="155" y="2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190500" dist="38100" dir="2700000" algn="tl" rotWithShape="0">
                  <a:prstClr val="black">
                    <a:alpha val="2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6" name="Freeform 32">
                <a:extLst>
                  <a:ext uri="{FF2B5EF4-FFF2-40B4-BE49-F238E27FC236}">
                    <a16:creationId xmlns="" xmlns:a16="http://schemas.microsoft.com/office/drawing/2014/main" id="{F381AEEF-3892-450A-95E7-2ACC8F9E8F2B}"/>
                  </a:ext>
                </a:extLst>
              </p:cNvPr>
              <p:cNvSpPr/>
              <p:nvPr/>
            </p:nvSpPr>
            <p:spPr bwMode="auto">
              <a:xfrm>
                <a:off x="6727619" y="2616977"/>
                <a:ext cx="180672" cy="154705"/>
              </a:xfrm>
              <a:custGeom>
                <a:avLst/>
                <a:gdLst>
                  <a:gd name="T0" fmla="*/ 85 w 209"/>
                  <a:gd name="T1" fmla="*/ 19 h 179"/>
                  <a:gd name="T2" fmla="*/ 104 w 209"/>
                  <a:gd name="T3" fmla="*/ 0 h 179"/>
                  <a:gd name="T4" fmla="*/ 124 w 209"/>
                  <a:gd name="T5" fmla="*/ 19 h 179"/>
                  <a:gd name="T6" fmla="*/ 124 w 209"/>
                  <a:gd name="T7" fmla="*/ 98 h 179"/>
                  <a:gd name="T8" fmla="*/ 197 w 209"/>
                  <a:gd name="T9" fmla="*/ 141 h 179"/>
                  <a:gd name="T10" fmla="*/ 204 w 209"/>
                  <a:gd name="T11" fmla="*/ 167 h 179"/>
                  <a:gd name="T12" fmla="*/ 178 w 209"/>
                  <a:gd name="T13" fmla="*/ 174 h 179"/>
                  <a:gd name="T14" fmla="*/ 104 w 209"/>
                  <a:gd name="T15" fmla="*/ 131 h 179"/>
                  <a:gd name="T16" fmla="*/ 31 w 209"/>
                  <a:gd name="T17" fmla="*/ 174 h 179"/>
                  <a:gd name="T18" fmla="*/ 5 w 209"/>
                  <a:gd name="T19" fmla="*/ 167 h 179"/>
                  <a:gd name="T20" fmla="*/ 12 w 209"/>
                  <a:gd name="T21" fmla="*/ 141 h 179"/>
                  <a:gd name="T22" fmla="*/ 85 w 209"/>
                  <a:gd name="T23" fmla="*/ 98 h 179"/>
                  <a:gd name="T24" fmla="*/ 85 w 209"/>
                  <a:gd name="T25" fmla="*/ 1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9" h="179">
                    <a:moveTo>
                      <a:pt x="85" y="19"/>
                    </a:moveTo>
                    <a:cubicBezTo>
                      <a:pt x="85" y="8"/>
                      <a:pt x="94" y="0"/>
                      <a:pt x="104" y="0"/>
                    </a:cubicBezTo>
                    <a:cubicBezTo>
                      <a:pt x="115" y="0"/>
                      <a:pt x="124" y="8"/>
                      <a:pt x="124" y="19"/>
                    </a:cubicBezTo>
                    <a:cubicBezTo>
                      <a:pt x="124" y="98"/>
                      <a:pt x="124" y="98"/>
                      <a:pt x="124" y="98"/>
                    </a:cubicBezTo>
                    <a:cubicBezTo>
                      <a:pt x="197" y="141"/>
                      <a:pt x="197" y="141"/>
                      <a:pt x="197" y="141"/>
                    </a:cubicBezTo>
                    <a:cubicBezTo>
                      <a:pt x="206" y="146"/>
                      <a:pt x="209" y="158"/>
                      <a:pt x="204" y="167"/>
                    </a:cubicBezTo>
                    <a:cubicBezTo>
                      <a:pt x="198" y="176"/>
                      <a:pt x="187" y="179"/>
                      <a:pt x="178" y="174"/>
                    </a:cubicBezTo>
                    <a:cubicBezTo>
                      <a:pt x="104" y="131"/>
                      <a:pt x="104" y="131"/>
                      <a:pt x="104" y="131"/>
                    </a:cubicBezTo>
                    <a:cubicBezTo>
                      <a:pt x="31" y="174"/>
                      <a:pt x="31" y="174"/>
                      <a:pt x="31" y="174"/>
                    </a:cubicBezTo>
                    <a:cubicBezTo>
                      <a:pt x="22" y="179"/>
                      <a:pt x="11" y="176"/>
                      <a:pt x="5" y="167"/>
                    </a:cubicBezTo>
                    <a:cubicBezTo>
                      <a:pt x="0" y="158"/>
                      <a:pt x="3" y="146"/>
                      <a:pt x="12" y="141"/>
                    </a:cubicBezTo>
                    <a:cubicBezTo>
                      <a:pt x="85" y="98"/>
                      <a:pt x="85" y="98"/>
                      <a:pt x="85" y="98"/>
                    </a:cubicBezTo>
                    <a:cubicBezTo>
                      <a:pt x="85" y="19"/>
                      <a:pt x="85" y="19"/>
                      <a:pt x="85" y="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7" name="Freeform 33">
                <a:extLst>
                  <a:ext uri="{FF2B5EF4-FFF2-40B4-BE49-F238E27FC236}">
                    <a16:creationId xmlns="" xmlns:a16="http://schemas.microsoft.com/office/drawing/2014/main" id="{DF3B7233-43E5-4E52-AD10-4E46BA4C6F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03901" y="2632337"/>
                <a:ext cx="268082" cy="349274"/>
              </a:xfrm>
              <a:custGeom>
                <a:avLst/>
                <a:gdLst>
                  <a:gd name="T0" fmla="*/ 154 w 310"/>
                  <a:gd name="T1" fmla="*/ 1 h 404"/>
                  <a:gd name="T2" fmla="*/ 85 w 310"/>
                  <a:gd name="T3" fmla="*/ 76 h 404"/>
                  <a:gd name="T4" fmla="*/ 157 w 310"/>
                  <a:gd name="T5" fmla="*/ 165 h 404"/>
                  <a:gd name="T6" fmla="*/ 226 w 310"/>
                  <a:gd name="T7" fmla="*/ 73 h 404"/>
                  <a:gd name="T8" fmla="*/ 154 w 310"/>
                  <a:gd name="T9" fmla="*/ 1 h 404"/>
                  <a:gd name="T10" fmla="*/ 155 w 310"/>
                  <a:gd name="T11" fmla="*/ 261 h 404"/>
                  <a:gd name="T12" fmla="*/ 202 w 310"/>
                  <a:gd name="T13" fmla="*/ 195 h 404"/>
                  <a:gd name="T14" fmla="*/ 214 w 310"/>
                  <a:gd name="T15" fmla="*/ 190 h 404"/>
                  <a:gd name="T16" fmla="*/ 264 w 310"/>
                  <a:gd name="T17" fmla="*/ 199 h 404"/>
                  <a:gd name="T18" fmla="*/ 294 w 310"/>
                  <a:gd name="T19" fmla="*/ 225 h 404"/>
                  <a:gd name="T20" fmla="*/ 305 w 310"/>
                  <a:gd name="T21" fmla="*/ 385 h 404"/>
                  <a:gd name="T22" fmla="*/ 283 w 310"/>
                  <a:gd name="T23" fmla="*/ 404 h 404"/>
                  <a:gd name="T24" fmla="*/ 28 w 310"/>
                  <a:gd name="T25" fmla="*/ 404 h 404"/>
                  <a:gd name="T26" fmla="*/ 6 w 310"/>
                  <a:gd name="T27" fmla="*/ 385 h 404"/>
                  <a:gd name="T28" fmla="*/ 17 w 310"/>
                  <a:gd name="T29" fmla="*/ 225 h 404"/>
                  <a:gd name="T30" fmla="*/ 47 w 310"/>
                  <a:gd name="T31" fmla="*/ 199 h 404"/>
                  <a:gd name="T32" fmla="*/ 97 w 310"/>
                  <a:gd name="T33" fmla="*/ 190 h 404"/>
                  <a:gd name="T34" fmla="*/ 109 w 310"/>
                  <a:gd name="T35" fmla="*/ 195 h 404"/>
                  <a:gd name="T36" fmla="*/ 155 w 310"/>
                  <a:gd name="T37" fmla="*/ 261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0" h="404">
                    <a:moveTo>
                      <a:pt x="154" y="1"/>
                    </a:moveTo>
                    <a:cubicBezTo>
                      <a:pt x="115" y="1"/>
                      <a:pt x="84" y="35"/>
                      <a:pt x="85" y="76"/>
                    </a:cubicBezTo>
                    <a:cubicBezTo>
                      <a:pt x="86" y="117"/>
                      <a:pt x="118" y="166"/>
                      <a:pt x="157" y="165"/>
                    </a:cubicBezTo>
                    <a:cubicBezTo>
                      <a:pt x="196" y="164"/>
                      <a:pt x="227" y="114"/>
                      <a:pt x="226" y="73"/>
                    </a:cubicBezTo>
                    <a:cubicBezTo>
                      <a:pt x="225" y="32"/>
                      <a:pt x="193" y="0"/>
                      <a:pt x="154" y="1"/>
                    </a:cubicBezTo>
                    <a:close/>
                    <a:moveTo>
                      <a:pt x="155" y="261"/>
                    </a:moveTo>
                    <a:cubicBezTo>
                      <a:pt x="202" y="195"/>
                      <a:pt x="202" y="195"/>
                      <a:pt x="202" y="195"/>
                    </a:cubicBezTo>
                    <a:cubicBezTo>
                      <a:pt x="205" y="191"/>
                      <a:pt x="209" y="189"/>
                      <a:pt x="214" y="190"/>
                    </a:cubicBezTo>
                    <a:cubicBezTo>
                      <a:pt x="264" y="199"/>
                      <a:pt x="264" y="199"/>
                      <a:pt x="264" y="199"/>
                    </a:cubicBezTo>
                    <a:cubicBezTo>
                      <a:pt x="282" y="202"/>
                      <a:pt x="292" y="216"/>
                      <a:pt x="294" y="225"/>
                    </a:cubicBezTo>
                    <a:cubicBezTo>
                      <a:pt x="305" y="309"/>
                      <a:pt x="310" y="336"/>
                      <a:pt x="305" y="385"/>
                    </a:cubicBezTo>
                    <a:cubicBezTo>
                      <a:pt x="304" y="396"/>
                      <a:pt x="295" y="404"/>
                      <a:pt x="283" y="404"/>
                    </a:cubicBezTo>
                    <a:cubicBezTo>
                      <a:pt x="28" y="404"/>
                      <a:pt x="28" y="404"/>
                      <a:pt x="28" y="404"/>
                    </a:cubicBezTo>
                    <a:cubicBezTo>
                      <a:pt x="16" y="404"/>
                      <a:pt x="7" y="396"/>
                      <a:pt x="6" y="385"/>
                    </a:cubicBezTo>
                    <a:cubicBezTo>
                      <a:pt x="0" y="336"/>
                      <a:pt x="6" y="309"/>
                      <a:pt x="17" y="225"/>
                    </a:cubicBezTo>
                    <a:cubicBezTo>
                      <a:pt x="19" y="216"/>
                      <a:pt x="29" y="202"/>
                      <a:pt x="47" y="199"/>
                    </a:cubicBezTo>
                    <a:cubicBezTo>
                      <a:pt x="97" y="190"/>
                      <a:pt x="97" y="190"/>
                      <a:pt x="97" y="190"/>
                    </a:cubicBezTo>
                    <a:cubicBezTo>
                      <a:pt x="101" y="189"/>
                      <a:pt x="106" y="191"/>
                      <a:pt x="109" y="195"/>
                    </a:cubicBezTo>
                    <a:cubicBezTo>
                      <a:pt x="155" y="261"/>
                      <a:pt x="155" y="261"/>
                      <a:pt x="155" y="2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50" name="Freeform 8">
              <a:extLst>
                <a:ext uri="{FF2B5EF4-FFF2-40B4-BE49-F238E27FC236}">
                  <a16:creationId xmlns="" xmlns:a16="http://schemas.microsoft.com/office/drawing/2014/main" id="{F9FCC6BC-A025-443B-BEE3-45428E242EBA}"/>
                </a:ext>
              </a:extLst>
            </p:cNvPr>
            <p:cNvSpPr/>
            <p:nvPr/>
          </p:nvSpPr>
          <p:spPr bwMode="auto">
            <a:xfrm rot="16200000">
              <a:off x="5439196" y="3608423"/>
              <a:ext cx="1134105" cy="1519310"/>
            </a:xfrm>
            <a:custGeom>
              <a:avLst/>
              <a:gdLst>
                <a:gd name="T0" fmla="*/ 0 w 308"/>
                <a:gd name="T1" fmla="*/ 6 h 412"/>
                <a:gd name="T2" fmla="*/ 166 w 308"/>
                <a:gd name="T3" fmla="*/ 5 h 412"/>
                <a:gd name="T4" fmla="*/ 273 w 308"/>
                <a:gd name="T5" fmla="*/ 76 h 412"/>
                <a:gd name="T6" fmla="*/ 304 w 308"/>
                <a:gd name="T7" fmla="*/ 150 h 412"/>
                <a:gd name="T8" fmla="*/ 305 w 308"/>
                <a:gd name="T9" fmla="*/ 180 h 412"/>
                <a:gd name="T10" fmla="*/ 225 w 308"/>
                <a:gd name="T11" fmla="*/ 375 h 412"/>
                <a:gd name="T12" fmla="*/ 220 w 308"/>
                <a:gd name="T13" fmla="*/ 386 h 412"/>
                <a:gd name="T14" fmla="*/ 170 w 308"/>
                <a:gd name="T15" fmla="*/ 382 h 412"/>
                <a:gd name="T16" fmla="*/ 142 w 308"/>
                <a:gd name="T17" fmla="*/ 314 h 412"/>
                <a:gd name="T18" fmla="*/ 34 w 308"/>
                <a:gd name="T19" fmla="*/ 60 h 412"/>
                <a:gd name="T20" fmla="*/ 0 w 308"/>
                <a:gd name="T21" fmla="*/ 6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8" h="412">
                  <a:moveTo>
                    <a:pt x="0" y="6"/>
                  </a:moveTo>
                  <a:cubicBezTo>
                    <a:pt x="53" y="6"/>
                    <a:pt x="110" y="10"/>
                    <a:pt x="166" y="5"/>
                  </a:cubicBezTo>
                  <a:cubicBezTo>
                    <a:pt x="224" y="0"/>
                    <a:pt x="256" y="23"/>
                    <a:pt x="273" y="76"/>
                  </a:cubicBezTo>
                  <a:cubicBezTo>
                    <a:pt x="281" y="101"/>
                    <a:pt x="295" y="125"/>
                    <a:pt x="304" y="150"/>
                  </a:cubicBezTo>
                  <a:cubicBezTo>
                    <a:pt x="308" y="159"/>
                    <a:pt x="308" y="171"/>
                    <a:pt x="305" y="180"/>
                  </a:cubicBezTo>
                  <a:cubicBezTo>
                    <a:pt x="279" y="245"/>
                    <a:pt x="252" y="310"/>
                    <a:pt x="225" y="375"/>
                  </a:cubicBezTo>
                  <a:cubicBezTo>
                    <a:pt x="224" y="379"/>
                    <a:pt x="222" y="383"/>
                    <a:pt x="220" y="386"/>
                  </a:cubicBezTo>
                  <a:cubicBezTo>
                    <a:pt x="203" y="412"/>
                    <a:pt x="184" y="411"/>
                    <a:pt x="170" y="382"/>
                  </a:cubicBezTo>
                  <a:cubicBezTo>
                    <a:pt x="159" y="360"/>
                    <a:pt x="152" y="336"/>
                    <a:pt x="142" y="314"/>
                  </a:cubicBezTo>
                  <a:cubicBezTo>
                    <a:pt x="106" y="229"/>
                    <a:pt x="71" y="144"/>
                    <a:pt x="34" y="60"/>
                  </a:cubicBezTo>
                  <a:cubicBezTo>
                    <a:pt x="26" y="41"/>
                    <a:pt x="12" y="25"/>
                    <a:pt x="0" y="6"/>
                  </a:cubicBezTo>
                  <a:close/>
                </a:path>
              </a:pathLst>
            </a:custGeom>
            <a:solidFill>
              <a:srgbClr val="FF9101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51" name="组合 50">
              <a:extLst>
                <a:ext uri="{FF2B5EF4-FFF2-40B4-BE49-F238E27FC236}">
                  <a16:creationId xmlns="" xmlns:a16="http://schemas.microsoft.com/office/drawing/2014/main" id="{0791C907-0A5B-4ABB-BDA0-DC9FED79F32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801517" y="4112566"/>
              <a:ext cx="177662" cy="236350"/>
              <a:chOff x="8776738" y="4901987"/>
              <a:chExt cx="528116" cy="702571"/>
            </a:xfrm>
            <a:solidFill>
              <a:schemeClr val="bg1">
                <a:lumMod val="95000"/>
              </a:schemeClr>
            </a:solidFill>
          </p:grpSpPr>
          <p:sp>
            <p:nvSpPr>
              <p:cNvPr id="52" name="Freeform 23">
                <a:extLst>
                  <a:ext uri="{FF2B5EF4-FFF2-40B4-BE49-F238E27FC236}">
                    <a16:creationId xmlns="" xmlns:a16="http://schemas.microsoft.com/office/drawing/2014/main" id="{B5BCBF68-F7C1-4C8B-9CDF-8886AC0277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76738" y="4901987"/>
                <a:ext cx="519705" cy="702571"/>
              </a:xfrm>
              <a:custGeom>
                <a:avLst/>
                <a:gdLst>
                  <a:gd name="T0" fmla="*/ 592 w 601"/>
                  <a:gd name="T1" fmla="*/ 600 h 813"/>
                  <a:gd name="T2" fmla="*/ 374 w 601"/>
                  <a:gd name="T3" fmla="*/ 589 h 813"/>
                  <a:gd name="T4" fmla="*/ 374 w 601"/>
                  <a:gd name="T5" fmla="*/ 423 h 813"/>
                  <a:gd name="T6" fmla="*/ 601 w 601"/>
                  <a:gd name="T7" fmla="*/ 435 h 813"/>
                  <a:gd name="T8" fmla="*/ 533 w 601"/>
                  <a:gd name="T9" fmla="*/ 514 h 813"/>
                  <a:gd name="T10" fmla="*/ 592 w 601"/>
                  <a:gd name="T11" fmla="*/ 600 h 813"/>
                  <a:gd name="T12" fmla="*/ 253 w 601"/>
                  <a:gd name="T13" fmla="*/ 44 h 813"/>
                  <a:gd name="T14" fmla="*/ 298 w 601"/>
                  <a:gd name="T15" fmla="*/ 0 h 813"/>
                  <a:gd name="T16" fmla="*/ 342 w 601"/>
                  <a:gd name="T17" fmla="*/ 44 h 813"/>
                  <a:gd name="T18" fmla="*/ 342 w 601"/>
                  <a:gd name="T19" fmla="*/ 103 h 813"/>
                  <a:gd name="T20" fmla="*/ 253 w 601"/>
                  <a:gd name="T21" fmla="*/ 108 h 813"/>
                  <a:gd name="T22" fmla="*/ 253 w 601"/>
                  <a:gd name="T23" fmla="*/ 44 h 813"/>
                  <a:gd name="T24" fmla="*/ 342 w 601"/>
                  <a:gd name="T25" fmla="*/ 332 h 813"/>
                  <a:gd name="T26" fmla="*/ 342 w 601"/>
                  <a:gd name="T27" fmla="*/ 737 h 813"/>
                  <a:gd name="T28" fmla="*/ 355 w 601"/>
                  <a:gd name="T29" fmla="*/ 750 h 813"/>
                  <a:gd name="T30" fmla="*/ 380 w 601"/>
                  <a:gd name="T31" fmla="*/ 750 h 813"/>
                  <a:gd name="T32" fmla="*/ 415 w 601"/>
                  <a:gd name="T33" fmla="*/ 786 h 813"/>
                  <a:gd name="T34" fmla="*/ 415 w 601"/>
                  <a:gd name="T35" fmla="*/ 813 h 813"/>
                  <a:gd name="T36" fmla="*/ 180 w 601"/>
                  <a:gd name="T37" fmla="*/ 813 h 813"/>
                  <a:gd name="T38" fmla="*/ 180 w 601"/>
                  <a:gd name="T39" fmla="*/ 786 h 813"/>
                  <a:gd name="T40" fmla="*/ 216 w 601"/>
                  <a:gd name="T41" fmla="*/ 750 h 813"/>
                  <a:gd name="T42" fmla="*/ 240 w 601"/>
                  <a:gd name="T43" fmla="*/ 750 h 813"/>
                  <a:gd name="T44" fmla="*/ 253 w 601"/>
                  <a:gd name="T45" fmla="*/ 737 h 813"/>
                  <a:gd name="T46" fmla="*/ 253 w 601"/>
                  <a:gd name="T47" fmla="*/ 337 h 813"/>
                  <a:gd name="T48" fmla="*/ 342 w 601"/>
                  <a:gd name="T49" fmla="*/ 332 h 813"/>
                  <a:gd name="T50" fmla="*/ 221 w 601"/>
                  <a:gd name="T51" fmla="*/ 581 h 813"/>
                  <a:gd name="T52" fmla="*/ 59 w 601"/>
                  <a:gd name="T53" fmla="*/ 572 h 813"/>
                  <a:gd name="T54" fmla="*/ 0 w 601"/>
                  <a:gd name="T55" fmla="*/ 486 h 813"/>
                  <a:gd name="T56" fmla="*/ 68 w 601"/>
                  <a:gd name="T57" fmla="*/ 407 h 813"/>
                  <a:gd name="T58" fmla="*/ 221 w 601"/>
                  <a:gd name="T59" fmla="*/ 415 h 813"/>
                  <a:gd name="T60" fmla="*/ 221 w 601"/>
                  <a:gd name="T61" fmla="*/ 581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01" h="813">
                    <a:moveTo>
                      <a:pt x="592" y="600"/>
                    </a:moveTo>
                    <a:cubicBezTo>
                      <a:pt x="374" y="589"/>
                      <a:pt x="374" y="589"/>
                      <a:pt x="374" y="589"/>
                    </a:cubicBezTo>
                    <a:cubicBezTo>
                      <a:pt x="374" y="423"/>
                      <a:pt x="374" y="423"/>
                      <a:pt x="374" y="423"/>
                    </a:cubicBezTo>
                    <a:cubicBezTo>
                      <a:pt x="601" y="435"/>
                      <a:pt x="601" y="435"/>
                      <a:pt x="601" y="435"/>
                    </a:cubicBezTo>
                    <a:cubicBezTo>
                      <a:pt x="533" y="514"/>
                      <a:pt x="533" y="514"/>
                      <a:pt x="533" y="514"/>
                    </a:cubicBezTo>
                    <a:cubicBezTo>
                      <a:pt x="592" y="600"/>
                      <a:pt x="592" y="600"/>
                      <a:pt x="592" y="600"/>
                    </a:cubicBezTo>
                    <a:close/>
                    <a:moveTo>
                      <a:pt x="253" y="44"/>
                    </a:moveTo>
                    <a:cubicBezTo>
                      <a:pt x="253" y="20"/>
                      <a:pt x="273" y="0"/>
                      <a:pt x="298" y="0"/>
                    </a:cubicBezTo>
                    <a:cubicBezTo>
                      <a:pt x="322" y="0"/>
                      <a:pt x="342" y="20"/>
                      <a:pt x="342" y="44"/>
                    </a:cubicBezTo>
                    <a:cubicBezTo>
                      <a:pt x="342" y="103"/>
                      <a:pt x="342" y="103"/>
                      <a:pt x="342" y="103"/>
                    </a:cubicBezTo>
                    <a:cubicBezTo>
                      <a:pt x="253" y="108"/>
                      <a:pt x="253" y="108"/>
                      <a:pt x="253" y="108"/>
                    </a:cubicBezTo>
                    <a:cubicBezTo>
                      <a:pt x="253" y="44"/>
                      <a:pt x="253" y="44"/>
                      <a:pt x="253" y="44"/>
                    </a:cubicBezTo>
                    <a:close/>
                    <a:moveTo>
                      <a:pt x="342" y="332"/>
                    </a:moveTo>
                    <a:cubicBezTo>
                      <a:pt x="342" y="737"/>
                      <a:pt x="342" y="737"/>
                      <a:pt x="342" y="737"/>
                    </a:cubicBezTo>
                    <a:cubicBezTo>
                      <a:pt x="342" y="744"/>
                      <a:pt x="348" y="750"/>
                      <a:pt x="355" y="750"/>
                    </a:cubicBezTo>
                    <a:cubicBezTo>
                      <a:pt x="380" y="750"/>
                      <a:pt x="380" y="750"/>
                      <a:pt x="380" y="750"/>
                    </a:cubicBezTo>
                    <a:cubicBezTo>
                      <a:pt x="399" y="750"/>
                      <a:pt x="415" y="766"/>
                      <a:pt x="415" y="786"/>
                    </a:cubicBezTo>
                    <a:cubicBezTo>
                      <a:pt x="415" y="813"/>
                      <a:pt x="415" y="813"/>
                      <a:pt x="415" y="813"/>
                    </a:cubicBezTo>
                    <a:cubicBezTo>
                      <a:pt x="180" y="813"/>
                      <a:pt x="180" y="813"/>
                      <a:pt x="180" y="813"/>
                    </a:cubicBezTo>
                    <a:cubicBezTo>
                      <a:pt x="180" y="786"/>
                      <a:pt x="180" y="786"/>
                      <a:pt x="180" y="786"/>
                    </a:cubicBezTo>
                    <a:cubicBezTo>
                      <a:pt x="180" y="766"/>
                      <a:pt x="196" y="750"/>
                      <a:pt x="216" y="750"/>
                    </a:cubicBezTo>
                    <a:cubicBezTo>
                      <a:pt x="240" y="750"/>
                      <a:pt x="240" y="750"/>
                      <a:pt x="240" y="750"/>
                    </a:cubicBezTo>
                    <a:cubicBezTo>
                      <a:pt x="247" y="750"/>
                      <a:pt x="253" y="744"/>
                      <a:pt x="253" y="737"/>
                    </a:cubicBezTo>
                    <a:cubicBezTo>
                      <a:pt x="253" y="337"/>
                      <a:pt x="253" y="337"/>
                      <a:pt x="253" y="337"/>
                    </a:cubicBezTo>
                    <a:cubicBezTo>
                      <a:pt x="342" y="332"/>
                      <a:pt x="342" y="332"/>
                      <a:pt x="342" y="332"/>
                    </a:cubicBezTo>
                    <a:close/>
                    <a:moveTo>
                      <a:pt x="221" y="581"/>
                    </a:moveTo>
                    <a:cubicBezTo>
                      <a:pt x="59" y="572"/>
                      <a:pt x="59" y="572"/>
                      <a:pt x="59" y="572"/>
                    </a:cubicBezTo>
                    <a:cubicBezTo>
                      <a:pt x="0" y="486"/>
                      <a:pt x="0" y="486"/>
                      <a:pt x="0" y="486"/>
                    </a:cubicBezTo>
                    <a:cubicBezTo>
                      <a:pt x="68" y="407"/>
                      <a:pt x="68" y="407"/>
                      <a:pt x="68" y="407"/>
                    </a:cubicBezTo>
                    <a:cubicBezTo>
                      <a:pt x="221" y="415"/>
                      <a:pt x="221" y="415"/>
                      <a:pt x="221" y="415"/>
                    </a:cubicBezTo>
                    <a:cubicBezTo>
                      <a:pt x="221" y="581"/>
                      <a:pt x="221" y="581"/>
                      <a:pt x="221" y="5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3" name="Freeform 24">
                <a:extLst>
                  <a:ext uri="{FF2B5EF4-FFF2-40B4-BE49-F238E27FC236}">
                    <a16:creationId xmlns="" xmlns:a16="http://schemas.microsoft.com/office/drawing/2014/main" id="{674F7F0B-59F0-4DCE-8849-C4EB4276B756}"/>
                  </a:ext>
                </a:extLst>
              </p:cNvPr>
              <p:cNvSpPr/>
              <p:nvPr/>
            </p:nvSpPr>
            <p:spPr bwMode="auto">
              <a:xfrm>
                <a:off x="8785515" y="5009147"/>
                <a:ext cx="519339" cy="166774"/>
              </a:xfrm>
              <a:custGeom>
                <a:avLst/>
                <a:gdLst>
                  <a:gd name="T0" fmla="*/ 0 w 1420"/>
                  <a:gd name="T1" fmla="*/ 66 h 456"/>
                  <a:gd name="T2" fmla="*/ 631 w 1420"/>
                  <a:gd name="T3" fmla="*/ 33 h 456"/>
                  <a:gd name="T4" fmla="*/ 1259 w 1420"/>
                  <a:gd name="T5" fmla="*/ 0 h 456"/>
                  <a:gd name="T6" fmla="*/ 1420 w 1420"/>
                  <a:gd name="T7" fmla="*/ 189 h 456"/>
                  <a:gd name="T8" fmla="*/ 1281 w 1420"/>
                  <a:gd name="T9" fmla="*/ 390 h 456"/>
                  <a:gd name="T10" fmla="*/ 650 w 1420"/>
                  <a:gd name="T11" fmla="*/ 423 h 456"/>
                  <a:gd name="T12" fmla="*/ 21 w 1420"/>
                  <a:gd name="T13" fmla="*/ 456 h 456"/>
                  <a:gd name="T14" fmla="*/ 160 w 1420"/>
                  <a:gd name="T15" fmla="*/ 253 h 456"/>
                  <a:gd name="T16" fmla="*/ 0 w 1420"/>
                  <a:gd name="T17" fmla="*/ 66 h 456"/>
                  <a:gd name="T18" fmla="*/ 0 w 1420"/>
                  <a:gd name="T19" fmla="*/ 66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20" h="456">
                    <a:moveTo>
                      <a:pt x="0" y="66"/>
                    </a:moveTo>
                    <a:lnTo>
                      <a:pt x="631" y="33"/>
                    </a:lnTo>
                    <a:lnTo>
                      <a:pt x="1259" y="0"/>
                    </a:lnTo>
                    <a:lnTo>
                      <a:pt x="1420" y="189"/>
                    </a:lnTo>
                    <a:lnTo>
                      <a:pt x="1281" y="390"/>
                    </a:lnTo>
                    <a:lnTo>
                      <a:pt x="650" y="423"/>
                    </a:lnTo>
                    <a:lnTo>
                      <a:pt x="21" y="456"/>
                    </a:lnTo>
                    <a:lnTo>
                      <a:pt x="160" y="253"/>
                    </a:lnTo>
                    <a:lnTo>
                      <a:pt x="0" y="66"/>
                    </a:lnTo>
                    <a:lnTo>
                      <a:pt x="0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5" name="组合 64">
            <a:extLst>
              <a:ext uri="{FF2B5EF4-FFF2-40B4-BE49-F238E27FC236}">
                <a16:creationId xmlns="" xmlns:a16="http://schemas.microsoft.com/office/drawing/2014/main" id="{74299711-4365-4D13-BC9C-5EAA95A611C1}"/>
              </a:ext>
            </a:extLst>
          </p:cNvPr>
          <p:cNvGrpSpPr/>
          <p:nvPr/>
        </p:nvGrpSpPr>
        <p:grpSpPr>
          <a:xfrm>
            <a:off x="7418976" y="2965099"/>
            <a:ext cx="3918292" cy="1614987"/>
            <a:chOff x="7037727" y="3185514"/>
            <a:chExt cx="3918292" cy="1614987"/>
          </a:xfrm>
        </p:grpSpPr>
        <p:sp>
          <p:nvSpPr>
            <p:cNvPr id="66" name="文本框 65">
              <a:extLst>
                <a:ext uri="{FF2B5EF4-FFF2-40B4-BE49-F238E27FC236}">
                  <a16:creationId xmlns="" xmlns:a16="http://schemas.microsoft.com/office/drawing/2014/main" id="{392176F5-71F4-4B1E-A721-433F0727306E}"/>
                </a:ext>
              </a:extLst>
            </p:cNvPr>
            <p:cNvSpPr txBox="1"/>
            <p:nvPr/>
          </p:nvSpPr>
          <p:spPr>
            <a:xfrm>
              <a:off x="7067245" y="3627872"/>
              <a:ext cx="3888774" cy="11726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dirty="0" err="1">
                  <a:cs typeface="+mn-ea"/>
                  <a:sym typeface="+mn-lt"/>
                </a:rPr>
                <a:t>LPRNet</a:t>
              </a:r>
              <a:r>
                <a:rPr lang="zh-CN" altLang="en-US" dirty="0">
                  <a:cs typeface="+mn-ea"/>
                  <a:sym typeface="+mn-lt"/>
                </a:rPr>
                <a:t>没有使用</a:t>
              </a:r>
              <a:r>
                <a:rPr lang="en-US" altLang="zh-CN" dirty="0" err="1">
                  <a:cs typeface="+mn-ea"/>
                  <a:sym typeface="+mn-lt"/>
                </a:rPr>
                <a:t>rnn</a:t>
              </a:r>
              <a:r>
                <a:rPr lang="zh-CN" altLang="en-US" dirty="0">
                  <a:cs typeface="+mn-ea"/>
                  <a:sym typeface="+mn-lt"/>
                </a:rPr>
                <a:t>网络结构，足够的轻量化，可以在各种嵌入式平台上跑。</a:t>
              </a:r>
              <a:endParaRPr lang="en-US" altLang="zh-CN" dirty="0">
                <a:cs typeface="+mn-ea"/>
                <a:sym typeface="+mn-lt"/>
              </a:endParaRPr>
            </a:p>
          </p:txBody>
        </p:sp>
        <p:sp>
          <p:nvSpPr>
            <p:cNvPr id="67" name="TextBox 76">
              <a:extLst>
                <a:ext uri="{FF2B5EF4-FFF2-40B4-BE49-F238E27FC236}">
                  <a16:creationId xmlns="" xmlns:a16="http://schemas.microsoft.com/office/drawing/2014/main" id="{4461493C-4691-463C-B71E-CC1D12A0F7B2}"/>
                </a:ext>
              </a:extLst>
            </p:cNvPr>
            <p:cNvSpPr txBox="1"/>
            <p:nvPr/>
          </p:nvSpPr>
          <p:spPr>
            <a:xfrm>
              <a:off x="7037727" y="3185514"/>
              <a:ext cx="2284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="" xmlns:a16="http://schemas.microsoft.com/office/drawing/2014/main" id="{E89CED97-96BB-40A3-A418-2F0C4F16D56A}"/>
              </a:ext>
            </a:extLst>
          </p:cNvPr>
          <p:cNvGrpSpPr/>
          <p:nvPr/>
        </p:nvGrpSpPr>
        <p:grpSpPr>
          <a:xfrm>
            <a:off x="741267" y="4076321"/>
            <a:ext cx="3998535" cy="1284956"/>
            <a:chOff x="1190835" y="4296736"/>
            <a:chExt cx="3998535" cy="1284956"/>
          </a:xfrm>
        </p:grpSpPr>
        <p:sp>
          <p:nvSpPr>
            <p:cNvPr id="69" name="文本框 68">
              <a:extLst>
                <a:ext uri="{FF2B5EF4-FFF2-40B4-BE49-F238E27FC236}">
                  <a16:creationId xmlns="" xmlns:a16="http://schemas.microsoft.com/office/drawing/2014/main" id="{A0CF5E5F-FD1D-4F16-9A54-6ADC9713F909}"/>
                </a:ext>
              </a:extLst>
            </p:cNvPr>
            <p:cNvSpPr txBox="1"/>
            <p:nvPr/>
          </p:nvSpPr>
          <p:spPr>
            <a:xfrm>
              <a:off x="1190835" y="4296736"/>
              <a:ext cx="3888774" cy="308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0" name="TextBox 76">
              <a:extLst>
                <a:ext uri="{FF2B5EF4-FFF2-40B4-BE49-F238E27FC236}">
                  <a16:creationId xmlns="" xmlns:a16="http://schemas.microsoft.com/office/drawing/2014/main" id="{CDE2D1A5-B848-47CF-AA9F-31F37900E949}"/>
                </a:ext>
              </a:extLst>
            </p:cNvPr>
            <p:cNvSpPr txBox="1"/>
            <p:nvPr/>
          </p:nvSpPr>
          <p:spPr>
            <a:xfrm>
              <a:off x="1269696" y="4658362"/>
              <a:ext cx="391967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cs typeface="+mn-ea"/>
                  <a:sym typeface="+mn-lt"/>
                </a:rPr>
                <a:t>通过视频测试，</a:t>
              </a:r>
              <a:r>
                <a:rPr lang="en-US" altLang="zh-CN" dirty="0" err="1">
                  <a:cs typeface="+mn-ea"/>
                  <a:sym typeface="+mn-lt"/>
                </a:rPr>
                <a:t>LPRNet</a:t>
              </a:r>
              <a:r>
                <a:rPr lang="zh-CN" altLang="en-US" dirty="0">
                  <a:cs typeface="+mn-ea"/>
                  <a:sym typeface="+mn-lt"/>
                </a:rPr>
                <a:t>具有足够好的鲁棒性，不会受各种相机参数，视角，光照等的影响。</a:t>
              </a: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="" xmlns:a16="http://schemas.microsoft.com/office/drawing/2014/main" id="{78A93258-A828-4DB8-8931-63EB85B4E9AF}"/>
              </a:ext>
            </a:extLst>
          </p:cNvPr>
          <p:cNvSpPr txBox="1"/>
          <p:nvPr/>
        </p:nvSpPr>
        <p:spPr>
          <a:xfrm>
            <a:off x="753621" y="2092468"/>
            <a:ext cx="3831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LPRNet</a:t>
            </a:r>
            <a:r>
              <a:rPr lang="zh-CN" altLang="en-US" dirty="0"/>
              <a:t>是一个实时的高质量的，支持可变长车牌的，车牌识别网络结构。该结构不需要预先进行车牌字符分割，完全可以端到端的训练。</a:t>
            </a:r>
          </a:p>
        </p:txBody>
      </p:sp>
    </p:spTree>
    <p:extLst>
      <p:ext uri="{BB962C8B-B14F-4D97-AF65-F5344CB8AC3E}">
        <p14:creationId xmlns:p14="http://schemas.microsoft.com/office/powerpoint/2010/main" val="223914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49" y="295670"/>
            <a:ext cx="3440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 smtClean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车牌识别网络结构</a:t>
            </a:r>
            <a:endParaRPr lang="en-US" altLang="zh-CN" sz="2800" b="1" kern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="" xmlns:a16="http://schemas.microsoft.com/office/drawing/2014/main" id="{AFC2B599-4701-4BFF-A9E1-2115C4ABF9B2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6" name="圆: 空心 15">
              <a:extLst>
                <a:ext uri="{FF2B5EF4-FFF2-40B4-BE49-F238E27FC236}">
                  <a16:creationId xmlns="" xmlns:a16="http://schemas.microsoft.com/office/drawing/2014/main" id="{C453A77E-E62E-467E-9909-4C1166E417E7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圆: 空心 16">
              <a:extLst>
                <a:ext uri="{FF2B5EF4-FFF2-40B4-BE49-F238E27FC236}">
                  <a16:creationId xmlns="" xmlns:a16="http://schemas.microsoft.com/office/drawing/2014/main" id="{8579BBB8-090B-418A-8756-1813B8E82141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="" xmlns:a16="http://schemas.microsoft.com/office/drawing/2014/main" id="{ADA0DF87-1929-43B5-A4F2-11907CB268F4}"/>
              </a:ext>
            </a:extLst>
          </p:cNvPr>
          <p:cNvGrpSpPr/>
          <p:nvPr/>
        </p:nvGrpSpPr>
        <p:grpSpPr>
          <a:xfrm>
            <a:off x="249949" y="1572382"/>
            <a:ext cx="11942051" cy="4455798"/>
            <a:chOff x="973137" y="1723319"/>
            <a:chExt cx="3762375" cy="2884488"/>
          </a:xfrm>
        </p:grpSpPr>
        <p:sp>
          <p:nvSpPr>
            <p:cNvPr id="30" name="Rectangle 4">
              <a:extLst>
                <a:ext uri="{FF2B5EF4-FFF2-40B4-BE49-F238E27FC236}">
                  <a16:creationId xmlns="" xmlns:a16="http://schemas.microsoft.com/office/drawing/2014/main" id="{888C6D87-E9B3-4479-BB80-9CCD875824BB}"/>
                </a:ext>
              </a:extLst>
            </p:cNvPr>
            <p:cNvSpPr/>
            <p:nvPr/>
          </p:nvSpPr>
          <p:spPr>
            <a:xfrm>
              <a:off x="973137" y="1723319"/>
              <a:ext cx="3762375" cy="28844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TextBox 76">
              <a:extLst>
                <a:ext uri="{FF2B5EF4-FFF2-40B4-BE49-F238E27FC236}">
                  <a16:creationId xmlns="" xmlns:a16="http://schemas.microsoft.com/office/drawing/2014/main" id="{18585641-6614-45C7-8850-6F123F9D1593}"/>
                </a:ext>
              </a:extLst>
            </p:cNvPr>
            <p:cNvSpPr txBox="1"/>
            <p:nvPr/>
          </p:nvSpPr>
          <p:spPr>
            <a:xfrm>
              <a:off x="1753990" y="2307191"/>
              <a:ext cx="2288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="" xmlns:a16="http://schemas.microsoft.com/office/drawing/2014/main" id="{9A2D9DAB-A331-4A08-A65F-2A9658CFBFCD}"/>
                </a:ext>
              </a:extLst>
            </p:cNvPr>
            <p:cNvSpPr txBox="1"/>
            <p:nvPr/>
          </p:nvSpPr>
          <p:spPr>
            <a:xfrm>
              <a:off x="1252895" y="1991602"/>
              <a:ext cx="3214604" cy="4338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en-US" altLang="zh-CN" sz="3200" dirty="0">
                <a:cs typeface="+mn-ea"/>
                <a:sym typeface="+mn-lt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588" y="1124031"/>
            <a:ext cx="7066824" cy="53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49" y="295670"/>
            <a:ext cx="3440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 smtClean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车牌识别模块</a:t>
            </a:r>
            <a:endParaRPr lang="en-US" altLang="zh-CN" sz="2800" b="1" kern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="" xmlns:a16="http://schemas.microsoft.com/office/drawing/2014/main" id="{AFC2B599-4701-4BFF-A9E1-2115C4ABF9B2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6" name="圆: 空心 15">
              <a:extLst>
                <a:ext uri="{FF2B5EF4-FFF2-40B4-BE49-F238E27FC236}">
                  <a16:creationId xmlns="" xmlns:a16="http://schemas.microsoft.com/office/drawing/2014/main" id="{C453A77E-E62E-467E-9909-4C1166E417E7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圆: 空心 16">
              <a:extLst>
                <a:ext uri="{FF2B5EF4-FFF2-40B4-BE49-F238E27FC236}">
                  <a16:creationId xmlns="" xmlns:a16="http://schemas.microsoft.com/office/drawing/2014/main" id="{8579BBB8-090B-418A-8756-1813B8E82141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="" xmlns:a16="http://schemas.microsoft.com/office/drawing/2014/main" id="{ADA0DF87-1929-43B5-A4F2-11907CB268F4}"/>
              </a:ext>
            </a:extLst>
          </p:cNvPr>
          <p:cNvGrpSpPr/>
          <p:nvPr/>
        </p:nvGrpSpPr>
        <p:grpSpPr>
          <a:xfrm>
            <a:off x="249949" y="1572382"/>
            <a:ext cx="11942051" cy="4455798"/>
            <a:chOff x="973137" y="1723319"/>
            <a:chExt cx="3762375" cy="2884488"/>
          </a:xfrm>
        </p:grpSpPr>
        <p:sp>
          <p:nvSpPr>
            <p:cNvPr id="30" name="Rectangle 4">
              <a:extLst>
                <a:ext uri="{FF2B5EF4-FFF2-40B4-BE49-F238E27FC236}">
                  <a16:creationId xmlns="" xmlns:a16="http://schemas.microsoft.com/office/drawing/2014/main" id="{888C6D87-E9B3-4479-BB80-9CCD875824BB}"/>
                </a:ext>
              </a:extLst>
            </p:cNvPr>
            <p:cNvSpPr/>
            <p:nvPr/>
          </p:nvSpPr>
          <p:spPr>
            <a:xfrm>
              <a:off x="973137" y="1723319"/>
              <a:ext cx="3762375" cy="28844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TextBox 76">
              <a:extLst>
                <a:ext uri="{FF2B5EF4-FFF2-40B4-BE49-F238E27FC236}">
                  <a16:creationId xmlns="" xmlns:a16="http://schemas.microsoft.com/office/drawing/2014/main" id="{18585641-6614-45C7-8850-6F123F9D1593}"/>
                </a:ext>
              </a:extLst>
            </p:cNvPr>
            <p:cNvSpPr txBox="1"/>
            <p:nvPr/>
          </p:nvSpPr>
          <p:spPr>
            <a:xfrm>
              <a:off x="1753990" y="2307191"/>
              <a:ext cx="2288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="" xmlns:a16="http://schemas.microsoft.com/office/drawing/2014/main" id="{9A2D9DAB-A331-4A08-A65F-2A9658CFBFCD}"/>
                </a:ext>
              </a:extLst>
            </p:cNvPr>
            <p:cNvSpPr txBox="1"/>
            <p:nvPr/>
          </p:nvSpPr>
          <p:spPr>
            <a:xfrm>
              <a:off x="1252895" y="1991602"/>
              <a:ext cx="3214604" cy="2131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3200" dirty="0">
                  <a:cs typeface="+mn-ea"/>
                  <a:sym typeface="+mn-lt"/>
                </a:rPr>
                <a:t> </a:t>
              </a:r>
              <a:r>
                <a:rPr lang="en-US" altLang="zh-CN" sz="3200" dirty="0" smtClean="0">
                  <a:cs typeface="+mn-ea"/>
                  <a:sym typeface="+mn-lt"/>
                </a:rPr>
                <a:t>   </a:t>
              </a:r>
              <a:r>
                <a:rPr lang="zh-CN" altLang="en-US" sz="3200" dirty="0" smtClean="0">
                  <a:cs typeface="+mn-ea"/>
                  <a:sym typeface="+mn-lt"/>
                </a:rPr>
                <a:t>识别</a:t>
              </a:r>
              <a:r>
                <a:rPr lang="zh-CN" altLang="en-US" sz="3200" dirty="0">
                  <a:cs typeface="+mn-ea"/>
                  <a:sym typeface="+mn-lt"/>
                </a:rPr>
                <a:t>模块为</a:t>
              </a:r>
              <a:r>
                <a:rPr lang="en-US" altLang="zh-CN" sz="3200" dirty="0" err="1">
                  <a:cs typeface="+mn-ea"/>
                  <a:sym typeface="+mn-lt"/>
                </a:rPr>
                <a:t>LPRNet</a:t>
              </a:r>
              <a:r>
                <a:rPr lang="zh-CN" altLang="en-US" sz="3200" dirty="0">
                  <a:cs typeface="+mn-ea"/>
                  <a:sym typeface="+mn-lt"/>
                </a:rPr>
                <a:t>，由中科大训练出的结果，由于我们的设备性能不足以提供我们进行训练，所以我们在这里直接使用。</a:t>
              </a:r>
            </a:p>
            <a:p>
              <a:pPr>
                <a:lnSpc>
                  <a:spcPct val="130000"/>
                </a:lnSpc>
              </a:pPr>
              <a:r>
                <a:rPr lang="en-US" altLang="zh-CN" sz="3200" dirty="0">
                  <a:cs typeface="+mn-ea"/>
                  <a:sym typeface="+mn-lt"/>
                </a:rPr>
                <a:t> </a:t>
              </a:r>
              <a:r>
                <a:rPr lang="en-US" altLang="zh-CN" sz="3200" dirty="0" smtClean="0">
                  <a:cs typeface="+mn-ea"/>
                  <a:sym typeface="+mn-lt"/>
                </a:rPr>
                <a:t>   </a:t>
              </a:r>
              <a:r>
                <a:rPr lang="zh-CN" altLang="en-US" sz="3200" dirty="0" smtClean="0">
                  <a:cs typeface="+mn-ea"/>
                  <a:sym typeface="+mn-lt"/>
                </a:rPr>
                <a:t>在</a:t>
              </a:r>
              <a:r>
                <a:rPr lang="en-US" altLang="zh-CN" sz="3200" dirty="0">
                  <a:cs typeface="+mn-ea"/>
                  <a:sym typeface="+mn-lt"/>
                </a:rPr>
                <a:t>predict</a:t>
              </a:r>
              <a:r>
                <a:rPr lang="zh-CN" altLang="en-US" sz="3200" dirty="0">
                  <a:cs typeface="+mn-ea"/>
                  <a:sym typeface="+mn-lt"/>
                </a:rPr>
                <a:t>之前添加可以应用最小最大抑制的</a:t>
              </a:r>
              <a:r>
                <a:rPr lang="en-US" altLang="zh-CN" sz="3200" dirty="0" err="1">
                  <a:cs typeface="+mn-ea"/>
                  <a:sym typeface="+mn-lt"/>
                </a:rPr>
                <a:t>nms</a:t>
              </a:r>
              <a:r>
                <a:rPr lang="zh-CN" altLang="en-US" sz="3200" dirty="0">
                  <a:cs typeface="+mn-ea"/>
                  <a:sym typeface="+mn-lt"/>
                </a:rPr>
                <a:t>方法来确定车牌范围框的区域</a:t>
              </a:r>
              <a:endParaRPr lang="en-US" altLang="zh-CN" sz="3200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1307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49" y="295670"/>
            <a:ext cx="34404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 smtClean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车牌识别模块小结</a:t>
            </a:r>
            <a:endParaRPr lang="en-US" altLang="zh-CN" sz="2800" b="1" kern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="" xmlns:a16="http://schemas.microsoft.com/office/drawing/2014/main" id="{AFC2B599-4701-4BFF-A9E1-2115C4ABF9B2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6" name="圆: 空心 15">
              <a:extLst>
                <a:ext uri="{FF2B5EF4-FFF2-40B4-BE49-F238E27FC236}">
                  <a16:creationId xmlns="" xmlns:a16="http://schemas.microsoft.com/office/drawing/2014/main" id="{C453A77E-E62E-467E-9909-4C1166E417E7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圆: 空心 16">
              <a:extLst>
                <a:ext uri="{FF2B5EF4-FFF2-40B4-BE49-F238E27FC236}">
                  <a16:creationId xmlns="" xmlns:a16="http://schemas.microsoft.com/office/drawing/2014/main" id="{8579BBB8-090B-418A-8756-1813B8E82141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="" xmlns:a16="http://schemas.microsoft.com/office/drawing/2014/main" id="{ADA0DF87-1929-43B5-A4F2-11907CB268F4}"/>
              </a:ext>
            </a:extLst>
          </p:cNvPr>
          <p:cNvGrpSpPr/>
          <p:nvPr/>
        </p:nvGrpSpPr>
        <p:grpSpPr>
          <a:xfrm>
            <a:off x="249949" y="1572382"/>
            <a:ext cx="11942051" cy="4455798"/>
            <a:chOff x="973137" y="1723319"/>
            <a:chExt cx="3762375" cy="2884488"/>
          </a:xfrm>
        </p:grpSpPr>
        <p:sp>
          <p:nvSpPr>
            <p:cNvPr id="30" name="Rectangle 4">
              <a:extLst>
                <a:ext uri="{FF2B5EF4-FFF2-40B4-BE49-F238E27FC236}">
                  <a16:creationId xmlns="" xmlns:a16="http://schemas.microsoft.com/office/drawing/2014/main" id="{888C6D87-E9B3-4479-BB80-9CCD875824BB}"/>
                </a:ext>
              </a:extLst>
            </p:cNvPr>
            <p:cNvSpPr/>
            <p:nvPr/>
          </p:nvSpPr>
          <p:spPr>
            <a:xfrm>
              <a:off x="973137" y="1723319"/>
              <a:ext cx="3762375" cy="28844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TextBox 76">
              <a:extLst>
                <a:ext uri="{FF2B5EF4-FFF2-40B4-BE49-F238E27FC236}">
                  <a16:creationId xmlns="" xmlns:a16="http://schemas.microsoft.com/office/drawing/2014/main" id="{18585641-6614-45C7-8850-6F123F9D1593}"/>
                </a:ext>
              </a:extLst>
            </p:cNvPr>
            <p:cNvSpPr txBox="1"/>
            <p:nvPr/>
          </p:nvSpPr>
          <p:spPr>
            <a:xfrm>
              <a:off x="1753990" y="2307191"/>
              <a:ext cx="2288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="" xmlns:a16="http://schemas.microsoft.com/office/drawing/2014/main" id="{9A2D9DAB-A331-4A08-A65F-2A9658CFBFCD}"/>
                </a:ext>
              </a:extLst>
            </p:cNvPr>
            <p:cNvSpPr txBox="1"/>
            <p:nvPr/>
          </p:nvSpPr>
          <p:spPr>
            <a:xfrm>
              <a:off x="1252895" y="1991602"/>
              <a:ext cx="3214604" cy="1717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3200" dirty="0" smtClean="0">
                  <a:cs typeface="+mn-ea"/>
                  <a:sym typeface="+mn-lt"/>
                </a:rPr>
                <a:t>通过对</a:t>
              </a:r>
              <a:r>
                <a:rPr lang="en-US" altLang="zh-CN" sz="3200" dirty="0" smtClean="0">
                  <a:cs typeface="+mn-ea"/>
                  <a:sym typeface="+mn-lt"/>
                </a:rPr>
                <a:t>YOLO</a:t>
              </a:r>
              <a:r>
                <a:rPr lang="zh-CN" altLang="en-US" sz="3200" dirty="0" smtClean="0">
                  <a:cs typeface="+mn-ea"/>
                  <a:sym typeface="+mn-lt"/>
                </a:rPr>
                <a:t>定位截取后的图片进行基于</a:t>
              </a:r>
              <a:r>
                <a:rPr lang="en-US" altLang="zh-CN" sz="3200" dirty="0" smtClean="0">
                  <a:cs typeface="+mn-ea"/>
                  <a:sym typeface="+mn-lt"/>
                </a:rPr>
                <a:t>LPRNET</a:t>
              </a:r>
              <a:r>
                <a:rPr lang="zh-CN" altLang="en-US" sz="3200" dirty="0" smtClean="0">
                  <a:cs typeface="+mn-ea"/>
                  <a:sym typeface="+mn-lt"/>
                </a:rPr>
                <a:t>的车牌字符识别，根据</a:t>
              </a:r>
              <a:r>
                <a:rPr lang="en-US" altLang="zh-CN" sz="3200" dirty="0" smtClean="0">
                  <a:cs typeface="+mn-ea"/>
                  <a:sym typeface="+mn-lt"/>
                </a:rPr>
                <a:t>predict</a:t>
              </a:r>
              <a:r>
                <a:rPr lang="zh-CN" altLang="en-US" sz="3200" smtClean="0">
                  <a:cs typeface="+mn-ea"/>
                  <a:sym typeface="+mn-lt"/>
                </a:rPr>
                <a:t>到的向量与列表中元素进行映射，后根据一些列处理操作如归一化等得到识别后车牌的结果。</a:t>
              </a:r>
              <a:endParaRPr lang="en-US" altLang="zh-CN" sz="3200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1721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本框 57">
            <a:extLst>
              <a:ext uri="{FF2B5EF4-FFF2-40B4-BE49-F238E27FC236}">
                <a16:creationId xmlns="" xmlns:a16="http://schemas.microsoft.com/office/drawing/2014/main" id="{B906E54F-EEA0-479B-94FF-0A55BAA87C9A}"/>
              </a:ext>
            </a:extLst>
          </p:cNvPr>
          <p:cNvSpPr txBox="1"/>
          <p:nvPr/>
        </p:nvSpPr>
        <p:spPr>
          <a:xfrm>
            <a:off x="-51695" y="2794439"/>
            <a:ext cx="34419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6600" spc="3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Four</a:t>
            </a:r>
          </a:p>
        </p:txBody>
      </p:sp>
      <p:sp>
        <p:nvSpPr>
          <p:cNvPr id="104" name="矩形 103">
            <a:extLst>
              <a:ext uri="{FF2B5EF4-FFF2-40B4-BE49-F238E27FC236}">
                <a16:creationId xmlns="" xmlns:a16="http://schemas.microsoft.com/office/drawing/2014/main" id="{F4972CC0-9D33-4BA6-9DCC-A90962D7021F}"/>
              </a:ext>
            </a:extLst>
          </p:cNvPr>
          <p:cNvSpPr/>
          <p:nvPr/>
        </p:nvSpPr>
        <p:spPr>
          <a:xfrm>
            <a:off x="4510133" y="2846047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zh-CN" altLang="en-US" sz="48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从单一识别到集群识别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3E6E15B1-41A9-4703-A8E6-C8743BAAA6FF}"/>
              </a:ext>
            </a:extLst>
          </p:cNvPr>
          <p:cNvGrpSpPr/>
          <p:nvPr/>
        </p:nvGrpSpPr>
        <p:grpSpPr>
          <a:xfrm rot="19577259">
            <a:off x="-904745" y="855000"/>
            <a:ext cx="5148000" cy="5148000"/>
            <a:chOff x="-2791809" y="4575372"/>
            <a:chExt cx="4871106" cy="5035916"/>
          </a:xfrm>
        </p:grpSpPr>
        <p:sp>
          <p:nvSpPr>
            <p:cNvPr id="8" name="圆: 空心 15">
              <a:extLst>
                <a:ext uri="{FF2B5EF4-FFF2-40B4-BE49-F238E27FC236}">
                  <a16:creationId xmlns="" xmlns:a16="http://schemas.microsoft.com/office/drawing/2014/main" id="{38BF4721-CFAF-4643-940B-F731E58C96A0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圆: 空心 16">
              <a:extLst>
                <a:ext uri="{FF2B5EF4-FFF2-40B4-BE49-F238E27FC236}">
                  <a16:creationId xmlns="" xmlns:a16="http://schemas.microsoft.com/office/drawing/2014/main" id="{91A84D42-BED8-43BD-9E2C-85613A2B13CB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3408"/>
              </a:avLst>
            </a:prstGeom>
            <a:noFill/>
            <a:ln w="8540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" name="Oval 13">
            <a:extLst>
              <a:ext uri="{FF2B5EF4-FFF2-40B4-BE49-F238E27FC236}">
                <a16:creationId xmlns="" xmlns:a16="http://schemas.microsoft.com/office/drawing/2014/main" id="{4AB94A07-6644-401D-8AB8-B5B45389CF1E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0840956" y="-825426"/>
            <a:ext cx="1956179" cy="1963221"/>
          </a:xfrm>
          <a:prstGeom prst="roundRect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Oval 13">
            <a:extLst>
              <a:ext uri="{FF2B5EF4-FFF2-40B4-BE49-F238E27FC236}">
                <a16:creationId xmlns="" xmlns:a16="http://schemas.microsoft.com/office/drawing/2014/main" id="{2774E048-530B-412C-893E-9716263E52D1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0685045" y="-977816"/>
            <a:ext cx="2268000" cy="2268000"/>
          </a:xfrm>
          <a:prstGeom prst="roundRect">
            <a:avLst/>
          </a:prstGeom>
          <a:noFill/>
          <a:ln>
            <a:solidFill>
              <a:srgbClr val="FF9101"/>
            </a:solidFill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="" xmlns:a16="http://schemas.microsoft.com/office/drawing/2014/main" id="{E273F48F-CDFE-4196-A666-1469899A52A8}"/>
              </a:ext>
            </a:extLst>
          </p:cNvPr>
          <p:cNvSpPr/>
          <p:nvPr/>
        </p:nvSpPr>
        <p:spPr>
          <a:xfrm rot="17515680">
            <a:off x="9308804" y="5323771"/>
            <a:ext cx="767653" cy="773721"/>
          </a:xfrm>
          <a:prstGeom prst="roundRect">
            <a:avLst/>
          </a:prstGeom>
          <a:noFill/>
          <a:ln w="225425">
            <a:solidFill>
              <a:srgbClr val="FF9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385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10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A-文本框 18">
            <a:extLst>
              <a:ext uri="{FF2B5EF4-FFF2-40B4-BE49-F238E27FC236}">
                <a16:creationId xmlns="" xmlns:a16="http://schemas.microsoft.com/office/drawing/2014/main" id="{C24444F4-FD20-414A-89DF-D8ECBAF07489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804684" y="576768"/>
            <a:ext cx="4582632" cy="163228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76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lvl="0" algn="dist">
              <a:defRPr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c</a:t>
            </a:r>
            <a:r>
              <a:rPr kumimoji="0" lang="en-US" altLang="zh-CN" sz="6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ontents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="" xmlns:a16="http://schemas.microsoft.com/office/drawing/2014/main" id="{F58818A6-DCDB-4CFF-82D7-6260AA93C1BB}"/>
              </a:ext>
            </a:extLst>
          </p:cNvPr>
          <p:cNvGrpSpPr/>
          <p:nvPr/>
        </p:nvGrpSpPr>
        <p:grpSpPr>
          <a:xfrm>
            <a:off x="1998750" y="3662322"/>
            <a:ext cx="3516904" cy="755360"/>
            <a:chOff x="2720084" y="2690423"/>
            <a:chExt cx="3516904" cy="755360"/>
          </a:xfrm>
        </p:grpSpPr>
        <p:grpSp>
          <p:nvGrpSpPr>
            <p:cNvPr id="30" name="组合 29">
              <a:extLst>
                <a:ext uri="{FF2B5EF4-FFF2-40B4-BE49-F238E27FC236}">
                  <a16:creationId xmlns="" xmlns:a16="http://schemas.microsoft.com/office/drawing/2014/main" id="{E75A1E5E-BF59-42F4-8725-AA4A16772028}"/>
                </a:ext>
              </a:extLst>
            </p:cNvPr>
            <p:cNvGrpSpPr/>
            <p:nvPr/>
          </p:nvGrpSpPr>
          <p:grpSpPr>
            <a:xfrm>
              <a:off x="2720084" y="2725783"/>
              <a:ext cx="720000" cy="720000"/>
              <a:chOff x="3666568" y="2662988"/>
              <a:chExt cx="720000" cy="720000"/>
            </a:xfrm>
          </p:grpSpPr>
          <p:sp>
            <p:nvSpPr>
              <p:cNvPr id="32" name="椭圆 31">
                <a:extLst>
                  <a:ext uri="{FF2B5EF4-FFF2-40B4-BE49-F238E27FC236}">
                    <a16:creationId xmlns="" xmlns:a16="http://schemas.microsoft.com/office/drawing/2014/main" id="{91E5D7E7-CEC3-4742-A1BD-10DF7E63B2C9}"/>
                  </a:ext>
                </a:extLst>
              </p:cNvPr>
              <p:cNvSpPr/>
              <p:nvPr/>
            </p:nvSpPr>
            <p:spPr>
              <a:xfrm>
                <a:off x="3666568" y="2662988"/>
                <a:ext cx="720000" cy="720000"/>
              </a:xfrm>
              <a:prstGeom prst="ellipse">
                <a:avLst/>
              </a:prstGeom>
              <a:solidFill>
                <a:srgbClr val="12B7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="" xmlns:a16="http://schemas.microsoft.com/office/drawing/2014/main" id="{710123F5-B8B6-453F-A1C1-69A238181C5E}"/>
                  </a:ext>
                </a:extLst>
              </p:cNvPr>
              <p:cNvSpPr txBox="1"/>
              <p:nvPr/>
            </p:nvSpPr>
            <p:spPr>
              <a:xfrm>
                <a:off x="3713747" y="2761378"/>
                <a:ext cx="62564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01</a:t>
                </a:r>
                <a:endPara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1" name="矩形 30">
              <a:extLst>
                <a:ext uri="{FF2B5EF4-FFF2-40B4-BE49-F238E27FC236}">
                  <a16:creationId xmlns="" xmlns:a16="http://schemas.microsoft.com/office/drawing/2014/main" id="{5D3A1F36-9D83-4E07-9B1A-766627269FAA}"/>
                </a:ext>
              </a:extLst>
            </p:cNvPr>
            <p:cNvSpPr/>
            <p:nvPr/>
          </p:nvSpPr>
          <p:spPr>
            <a:xfrm>
              <a:off x="3513165" y="2690423"/>
              <a:ext cx="272382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800" b="1" kern="0" dirty="0" err="1" smtClean="0">
                  <a:ln w="0"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Ui</a:t>
              </a:r>
              <a:r>
                <a:rPr lang="zh-CN" altLang="en-US" sz="2800" b="1" kern="0" dirty="0" smtClean="0">
                  <a:ln w="0"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界面设计模块</a:t>
              </a:r>
              <a:endPara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="" xmlns:a16="http://schemas.microsoft.com/office/drawing/2014/main" id="{B81779D6-DD1C-4A42-AE6C-C7B659D5A9E6}"/>
              </a:ext>
            </a:extLst>
          </p:cNvPr>
          <p:cNvGrpSpPr/>
          <p:nvPr/>
        </p:nvGrpSpPr>
        <p:grpSpPr>
          <a:xfrm>
            <a:off x="1998750" y="4808117"/>
            <a:ext cx="3132183" cy="755360"/>
            <a:chOff x="2720084" y="2690423"/>
            <a:chExt cx="3132183" cy="755360"/>
          </a:xfrm>
        </p:grpSpPr>
        <p:grpSp>
          <p:nvGrpSpPr>
            <p:cNvPr id="35" name="组合 34">
              <a:extLst>
                <a:ext uri="{FF2B5EF4-FFF2-40B4-BE49-F238E27FC236}">
                  <a16:creationId xmlns="" xmlns:a16="http://schemas.microsoft.com/office/drawing/2014/main" id="{5DD084D5-9293-4851-9603-60782300CFD3}"/>
                </a:ext>
              </a:extLst>
            </p:cNvPr>
            <p:cNvGrpSpPr/>
            <p:nvPr/>
          </p:nvGrpSpPr>
          <p:grpSpPr>
            <a:xfrm>
              <a:off x="2720084" y="2725783"/>
              <a:ext cx="720000" cy="720000"/>
              <a:chOff x="3666568" y="2662988"/>
              <a:chExt cx="720000" cy="720000"/>
            </a:xfrm>
          </p:grpSpPr>
          <p:sp>
            <p:nvSpPr>
              <p:cNvPr id="37" name="椭圆 36">
                <a:extLst>
                  <a:ext uri="{FF2B5EF4-FFF2-40B4-BE49-F238E27FC236}">
                    <a16:creationId xmlns="" xmlns:a16="http://schemas.microsoft.com/office/drawing/2014/main" id="{AF690093-E781-4E09-9C16-1846560A2D5C}"/>
                  </a:ext>
                </a:extLst>
              </p:cNvPr>
              <p:cNvSpPr/>
              <p:nvPr/>
            </p:nvSpPr>
            <p:spPr>
              <a:xfrm>
                <a:off x="3666568" y="2662988"/>
                <a:ext cx="720000" cy="720000"/>
              </a:xfrm>
              <a:prstGeom prst="ellipse">
                <a:avLst/>
              </a:prstGeom>
              <a:solidFill>
                <a:srgbClr val="FF91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8" name="文本框 37">
                <a:extLst>
                  <a:ext uri="{FF2B5EF4-FFF2-40B4-BE49-F238E27FC236}">
                    <a16:creationId xmlns="" xmlns:a16="http://schemas.microsoft.com/office/drawing/2014/main" id="{85B269DB-D507-4B9C-B23C-2007B529413E}"/>
                  </a:ext>
                </a:extLst>
              </p:cNvPr>
              <p:cNvSpPr txBox="1"/>
              <p:nvPr/>
            </p:nvSpPr>
            <p:spPr>
              <a:xfrm>
                <a:off x="3713747" y="2761378"/>
                <a:ext cx="62564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02</a:t>
                </a:r>
                <a:endPara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6" name="矩形 35">
              <a:extLst>
                <a:ext uri="{FF2B5EF4-FFF2-40B4-BE49-F238E27FC236}">
                  <a16:creationId xmlns="" xmlns:a16="http://schemas.microsoft.com/office/drawing/2014/main" id="{5A6AB70F-AB4A-4776-9423-388DB6D7AAE8}"/>
                </a:ext>
              </a:extLst>
            </p:cNvPr>
            <p:cNvSpPr/>
            <p:nvPr/>
          </p:nvSpPr>
          <p:spPr>
            <a:xfrm>
              <a:off x="3513165" y="2690423"/>
              <a:ext cx="233910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b="1" kern="0" dirty="0" smtClean="0">
                  <a:ln w="0"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车牌定位模块</a:t>
              </a:r>
              <a:endPara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="" xmlns:a16="http://schemas.microsoft.com/office/drawing/2014/main" id="{7CBBA4D1-4482-4DF3-8294-079181F6245D}"/>
              </a:ext>
            </a:extLst>
          </p:cNvPr>
          <p:cNvGrpSpPr/>
          <p:nvPr/>
        </p:nvGrpSpPr>
        <p:grpSpPr>
          <a:xfrm>
            <a:off x="6458403" y="3662323"/>
            <a:ext cx="3850328" cy="755360"/>
            <a:chOff x="2720084" y="2690423"/>
            <a:chExt cx="3850328" cy="755360"/>
          </a:xfrm>
        </p:grpSpPr>
        <p:grpSp>
          <p:nvGrpSpPr>
            <p:cNvPr id="40" name="组合 39">
              <a:extLst>
                <a:ext uri="{FF2B5EF4-FFF2-40B4-BE49-F238E27FC236}">
                  <a16:creationId xmlns="" xmlns:a16="http://schemas.microsoft.com/office/drawing/2014/main" id="{0D3F371C-63BF-4971-98FE-A0A79A0293F2}"/>
                </a:ext>
              </a:extLst>
            </p:cNvPr>
            <p:cNvGrpSpPr/>
            <p:nvPr/>
          </p:nvGrpSpPr>
          <p:grpSpPr>
            <a:xfrm>
              <a:off x="2720084" y="2725783"/>
              <a:ext cx="720000" cy="720000"/>
              <a:chOff x="3666568" y="2662988"/>
              <a:chExt cx="720000" cy="720000"/>
            </a:xfrm>
          </p:grpSpPr>
          <p:sp>
            <p:nvSpPr>
              <p:cNvPr id="42" name="椭圆 41">
                <a:extLst>
                  <a:ext uri="{FF2B5EF4-FFF2-40B4-BE49-F238E27FC236}">
                    <a16:creationId xmlns="" xmlns:a16="http://schemas.microsoft.com/office/drawing/2014/main" id="{632AF64F-F8C6-4D99-B69A-F4D9C3A8CE07}"/>
                  </a:ext>
                </a:extLst>
              </p:cNvPr>
              <p:cNvSpPr/>
              <p:nvPr/>
            </p:nvSpPr>
            <p:spPr>
              <a:xfrm>
                <a:off x="3666568" y="2662988"/>
                <a:ext cx="720000" cy="720000"/>
              </a:xfrm>
              <a:prstGeom prst="ellipse">
                <a:avLst/>
              </a:prstGeom>
              <a:solidFill>
                <a:srgbClr val="12B7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="" xmlns:a16="http://schemas.microsoft.com/office/drawing/2014/main" id="{44511C77-D20D-46AB-B4B2-F5542E58B875}"/>
                  </a:ext>
                </a:extLst>
              </p:cNvPr>
              <p:cNvSpPr txBox="1"/>
              <p:nvPr/>
            </p:nvSpPr>
            <p:spPr>
              <a:xfrm>
                <a:off x="3713747" y="2761378"/>
                <a:ext cx="62564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03</a:t>
                </a:r>
                <a:endPara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1" name="矩形 40">
              <a:extLst>
                <a:ext uri="{FF2B5EF4-FFF2-40B4-BE49-F238E27FC236}">
                  <a16:creationId xmlns="" xmlns:a16="http://schemas.microsoft.com/office/drawing/2014/main" id="{6C9588DF-738E-4DDB-82C6-F39ED0C8FC6E}"/>
                </a:ext>
              </a:extLst>
            </p:cNvPr>
            <p:cNvSpPr/>
            <p:nvPr/>
          </p:nvSpPr>
          <p:spPr>
            <a:xfrm>
              <a:off x="3513165" y="2690423"/>
              <a:ext cx="305724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b="1" kern="0" dirty="0" smtClean="0">
                  <a:ln w="0"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cs typeface="+mn-ea"/>
                  <a:sym typeface="+mn-lt"/>
                </a:rPr>
                <a:t>车牌识别系统模块</a:t>
              </a:r>
              <a:endPara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="" xmlns:a16="http://schemas.microsoft.com/office/drawing/2014/main" id="{0407CB63-61E0-4740-A7E5-48942BB95341}"/>
              </a:ext>
            </a:extLst>
          </p:cNvPr>
          <p:cNvGrpSpPr/>
          <p:nvPr/>
        </p:nvGrpSpPr>
        <p:grpSpPr>
          <a:xfrm>
            <a:off x="6458403" y="4808117"/>
            <a:ext cx="4568474" cy="755360"/>
            <a:chOff x="2720084" y="2690423"/>
            <a:chExt cx="4568474" cy="755360"/>
          </a:xfrm>
        </p:grpSpPr>
        <p:grpSp>
          <p:nvGrpSpPr>
            <p:cNvPr id="45" name="组合 44">
              <a:extLst>
                <a:ext uri="{FF2B5EF4-FFF2-40B4-BE49-F238E27FC236}">
                  <a16:creationId xmlns="" xmlns:a16="http://schemas.microsoft.com/office/drawing/2014/main" id="{FF110733-15A7-4DC7-99F4-4989AD804DFB}"/>
                </a:ext>
              </a:extLst>
            </p:cNvPr>
            <p:cNvGrpSpPr/>
            <p:nvPr/>
          </p:nvGrpSpPr>
          <p:grpSpPr>
            <a:xfrm>
              <a:off x="2720084" y="2725783"/>
              <a:ext cx="720000" cy="720000"/>
              <a:chOff x="3666568" y="2662988"/>
              <a:chExt cx="720000" cy="720000"/>
            </a:xfrm>
          </p:grpSpPr>
          <p:sp>
            <p:nvSpPr>
              <p:cNvPr id="49" name="椭圆 48">
                <a:extLst>
                  <a:ext uri="{FF2B5EF4-FFF2-40B4-BE49-F238E27FC236}">
                    <a16:creationId xmlns="" xmlns:a16="http://schemas.microsoft.com/office/drawing/2014/main" id="{A1F504BD-1D03-469D-BEF2-9611D7E900EC}"/>
                  </a:ext>
                </a:extLst>
              </p:cNvPr>
              <p:cNvSpPr/>
              <p:nvPr/>
            </p:nvSpPr>
            <p:spPr>
              <a:xfrm>
                <a:off x="3666568" y="2662988"/>
                <a:ext cx="720000" cy="720000"/>
              </a:xfrm>
              <a:prstGeom prst="ellipse">
                <a:avLst/>
              </a:prstGeom>
              <a:solidFill>
                <a:srgbClr val="FF91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="" xmlns:a16="http://schemas.microsoft.com/office/drawing/2014/main" id="{BF5B8F8E-F4EC-43D9-9952-7CC0FA691A93}"/>
                  </a:ext>
                </a:extLst>
              </p:cNvPr>
              <p:cNvSpPr txBox="1"/>
              <p:nvPr/>
            </p:nvSpPr>
            <p:spPr>
              <a:xfrm>
                <a:off x="3713747" y="2761378"/>
                <a:ext cx="62564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04</a:t>
                </a:r>
                <a:endPara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6" name="矩形 45">
              <a:extLst>
                <a:ext uri="{FF2B5EF4-FFF2-40B4-BE49-F238E27FC236}">
                  <a16:creationId xmlns="" xmlns:a16="http://schemas.microsoft.com/office/drawing/2014/main" id="{636D5A77-5811-4250-A7C4-3E4C374D66E7}"/>
                </a:ext>
              </a:extLst>
            </p:cNvPr>
            <p:cNvSpPr/>
            <p:nvPr/>
          </p:nvSpPr>
          <p:spPr>
            <a:xfrm>
              <a:off x="3513165" y="2690423"/>
              <a:ext cx="377539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 smtClean="0">
                  <a:ln w="0"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从单一识别到集群识别</a:t>
              </a:r>
              <a:endPara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="" xmlns:a16="http://schemas.microsoft.com/office/drawing/2014/main" id="{F14A4691-5ED0-4FBC-A7C6-3471B723A054}"/>
              </a:ext>
            </a:extLst>
          </p:cNvPr>
          <p:cNvGrpSpPr/>
          <p:nvPr/>
        </p:nvGrpSpPr>
        <p:grpSpPr>
          <a:xfrm rot="19577259">
            <a:off x="-2769807" y="-179083"/>
            <a:ext cx="4851224" cy="4692453"/>
            <a:chOff x="-2609090" y="4732627"/>
            <a:chExt cx="4590290" cy="4590290"/>
          </a:xfrm>
        </p:grpSpPr>
        <p:sp>
          <p:nvSpPr>
            <p:cNvPr id="25" name="圆: 空心 15">
              <a:extLst>
                <a:ext uri="{FF2B5EF4-FFF2-40B4-BE49-F238E27FC236}">
                  <a16:creationId xmlns="" xmlns:a16="http://schemas.microsoft.com/office/drawing/2014/main" id="{5A114495-C74D-4E5D-ACA9-2329802DF37B}"/>
                </a:ext>
              </a:extLst>
            </p:cNvPr>
            <p:cNvSpPr/>
            <p:nvPr/>
          </p:nvSpPr>
          <p:spPr>
            <a:xfrm>
              <a:off x="-2609090" y="4732627"/>
              <a:ext cx="4590290" cy="459029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圆: 空心 16">
              <a:extLst>
                <a:ext uri="{FF2B5EF4-FFF2-40B4-BE49-F238E27FC236}">
                  <a16:creationId xmlns="" xmlns:a16="http://schemas.microsoft.com/office/drawing/2014/main" id="{68D9C8DE-2324-4B96-87B9-39DBDFCC829C}"/>
                </a:ext>
              </a:extLst>
            </p:cNvPr>
            <p:cNvSpPr/>
            <p:nvPr/>
          </p:nvSpPr>
          <p:spPr>
            <a:xfrm>
              <a:off x="-2250308" y="5091409"/>
              <a:ext cx="3872724" cy="3872724"/>
            </a:xfrm>
            <a:prstGeom prst="roundRect">
              <a:avLst/>
            </a:prstGeom>
            <a:solidFill>
              <a:srgbClr val="12B7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7" name="Oval 13">
            <a:extLst>
              <a:ext uri="{FF2B5EF4-FFF2-40B4-BE49-F238E27FC236}">
                <a16:creationId xmlns="" xmlns:a16="http://schemas.microsoft.com/office/drawing/2014/main" id="{0D92FE84-08CE-4CEF-ACED-EB0EA4174842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1502487" y="3002651"/>
            <a:ext cx="1956179" cy="1963221"/>
          </a:xfrm>
          <a:prstGeom prst="roundRect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7" name="Oval 13">
            <a:extLst>
              <a:ext uri="{FF2B5EF4-FFF2-40B4-BE49-F238E27FC236}">
                <a16:creationId xmlns="" xmlns:a16="http://schemas.microsoft.com/office/drawing/2014/main" id="{CA799B56-FD7E-4F90-A077-E28F8BD47583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1346576" y="2850261"/>
            <a:ext cx="2268000" cy="2268000"/>
          </a:xfrm>
          <a:prstGeom prst="roundRect">
            <a:avLst/>
          </a:prstGeom>
          <a:noFill/>
          <a:ln>
            <a:solidFill>
              <a:srgbClr val="FF9101"/>
            </a:solidFill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1544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49023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从单一识别到集群识别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="" xmlns:a16="http://schemas.microsoft.com/office/drawing/2014/main" id="{D0878F03-5D78-4847-B717-E090E086AD9D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7" name="圆: 空心 15">
              <a:extLst>
                <a:ext uri="{FF2B5EF4-FFF2-40B4-BE49-F238E27FC236}">
                  <a16:creationId xmlns="" xmlns:a16="http://schemas.microsoft.com/office/drawing/2014/main" id="{04526E2C-4C4B-40CA-BFC7-C8CF0415D43B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圆: 空心 16">
              <a:extLst>
                <a:ext uri="{FF2B5EF4-FFF2-40B4-BE49-F238E27FC236}">
                  <a16:creationId xmlns="" xmlns:a16="http://schemas.microsoft.com/office/drawing/2014/main" id="{EB5763B9-0ADA-4214-80F1-756F31AC0486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1" name="矩形: 圆角 17"/>
          <p:cNvSpPr/>
          <p:nvPr/>
        </p:nvSpPr>
        <p:spPr>
          <a:xfrm>
            <a:off x="1493520" y="934235"/>
            <a:ext cx="9062720" cy="5507205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solidFill>
                  <a:schemeClr val="tx1"/>
                </a:solidFill>
                <a:latin typeface="等线" panose="020F0502020204030204"/>
                <a:ea typeface="等线" panose="02010600030101010101" pitchFamily="2" charset="-122"/>
              </a:rPr>
              <a:t>ccpd</a:t>
            </a:r>
            <a:r>
              <a:rPr lang="zh-CN" altLang="en-US" sz="2800" dirty="0">
                <a:solidFill>
                  <a:schemeClr val="tx1"/>
                </a:solidFill>
                <a:latin typeface="等线" panose="020F0502020204030204"/>
                <a:ea typeface="等线" panose="02010600030101010101" pitchFamily="2" charset="-122"/>
              </a:rPr>
              <a:t>的标注可以更有效的帮助我们，方便我们进行训练集的搜集，可以根据文件名定位训练，也可以用文件名截取后的图片进行端到端的车牌识别，大大缩短了数据搜集的时间，也大大提高了数据搜集的效率，其庞大的数据数量更为我们的模型训练提供了保障，ccpd库对于车牌识别的项目来说挑战较大，也是衡量一个模型是否合格的最好的测试集。</a:t>
            </a:r>
          </a:p>
        </p:txBody>
      </p:sp>
    </p:spTree>
    <p:extLst>
      <p:ext uri="{BB962C8B-B14F-4D97-AF65-F5344CB8AC3E}">
        <p14:creationId xmlns:p14="http://schemas.microsoft.com/office/powerpoint/2010/main" val="23946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49023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从单一识别到集群识别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="" xmlns:a16="http://schemas.microsoft.com/office/drawing/2014/main" id="{D0878F03-5D78-4847-B717-E090E086AD9D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7" name="圆: 空心 15">
              <a:extLst>
                <a:ext uri="{FF2B5EF4-FFF2-40B4-BE49-F238E27FC236}">
                  <a16:creationId xmlns="" xmlns:a16="http://schemas.microsoft.com/office/drawing/2014/main" id="{04526E2C-4C4B-40CA-BFC7-C8CF0415D43B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圆: 空心 16">
              <a:extLst>
                <a:ext uri="{FF2B5EF4-FFF2-40B4-BE49-F238E27FC236}">
                  <a16:creationId xmlns="" xmlns:a16="http://schemas.microsoft.com/office/drawing/2014/main" id="{EB5763B9-0ADA-4214-80F1-756F31AC0486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33885"/>
            <a:ext cx="8084820" cy="485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2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49023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从单一识别到集群识别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="" xmlns:a16="http://schemas.microsoft.com/office/drawing/2014/main" id="{D0878F03-5D78-4847-B717-E090E086AD9D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7" name="圆: 空心 15">
              <a:extLst>
                <a:ext uri="{FF2B5EF4-FFF2-40B4-BE49-F238E27FC236}">
                  <a16:creationId xmlns="" xmlns:a16="http://schemas.microsoft.com/office/drawing/2014/main" id="{04526E2C-4C4B-40CA-BFC7-C8CF0415D43B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圆: 空心 16">
              <a:extLst>
                <a:ext uri="{FF2B5EF4-FFF2-40B4-BE49-F238E27FC236}">
                  <a16:creationId xmlns="" xmlns:a16="http://schemas.microsoft.com/office/drawing/2014/main" id="{EB5763B9-0ADA-4214-80F1-756F31AC0486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420" y="1251532"/>
            <a:ext cx="4645660" cy="48971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335" y="1335404"/>
            <a:ext cx="4937164" cy="17227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593840" y="3708400"/>
            <a:ext cx="47548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左</a:t>
            </a:r>
            <a:r>
              <a:rPr lang="zh-CN" altLang="en-US" dirty="0" smtClean="0"/>
              <a:t>图为原图片，上图为左图经过</a:t>
            </a:r>
            <a:r>
              <a:rPr lang="en-US" altLang="zh-CN" dirty="0" smtClean="0"/>
              <a:t>yolo</a:t>
            </a:r>
            <a:r>
              <a:rPr lang="zh-CN" altLang="en-US" dirty="0" smtClean="0"/>
              <a:t>识别后裁剪出来的车牌号码图片。经过反复循环获取并如上述操作进行执行后能够批量得到车牌号，基于这些车牌再进行识别后便能够返回识别后的车牌号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957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49023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从单一识别到集群识别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="" xmlns:a16="http://schemas.microsoft.com/office/drawing/2014/main" id="{D0878F03-5D78-4847-B717-E090E086AD9D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7" name="圆: 空心 15">
              <a:extLst>
                <a:ext uri="{FF2B5EF4-FFF2-40B4-BE49-F238E27FC236}">
                  <a16:creationId xmlns="" xmlns:a16="http://schemas.microsoft.com/office/drawing/2014/main" id="{04526E2C-4C4B-40CA-BFC7-C8CF0415D43B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圆: 空心 16">
              <a:extLst>
                <a:ext uri="{FF2B5EF4-FFF2-40B4-BE49-F238E27FC236}">
                  <a16:creationId xmlns="" xmlns:a16="http://schemas.microsoft.com/office/drawing/2014/main" id="{EB5763B9-0ADA-4214-80F1-756F31AC0486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88" y="930685"/>
            <a:ext cx="3672950" cy="579195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207760" y="1119276"/>
            <a:ext cx="485648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/>
              <a:t>实际上，得到上图内容的操作与剪裁图片时得到图片名的操作类似，这里不再过多赘述，我们得到上述图片的名称之后需要对其进行一步按‘</a:t>
            </a:r>
            <a:r>
              <a:rPr lang="en-US" altLang="zh-CN" sz="2800" dirty="0"/>
              <a:t>_’</a:t>
            </a:r>
            <a:r>
              <a:rPr lang="zh-CN" altLang="en-US" sz="2800" dirty="0"/>
              <a:t>分割的操作，即分割后的代码可以与数组中的相对应，此时我们代码中的第一个数字为省份，所以我们应该对应省份中去映射相应的汉字，最后其余的</a:t>
            </a:r>
            <a:r>
              <a:rPr lang="zh-CN" altLang="en-US" sz="2800" dirty="0" smtClean="0"/>
              <a:t>在</a:t>
            </a:r>
            <a:r>
              <a:rPr lang="zh-CN" altLang="en-US" sz="2800" dirty="0"/>
              <a:t>列表</a:t>
            </a:r>
            <a:r>
              <a:rPr lang="zh-CN" altLang="en-US" sz="2800" dirty="0" smtClean="0"/>
              <a:t>中</a:t>
            </a:r>
            <a:r>
              <a:rPr lang="zh-CN" altLang="en-US" sz="2800" dirty="0"/>
              <a:t>映射</a:t>
            </a:r>
          </a:p>
        </p:txBody>
      </p:sp>
    </p:spTree>
    <p:extLst>
      <p:ext uri="{BB962C8B-B14F-4D97-AF65-F5344CB8AC3E}">
        <p14:creationId xmlns:p14="http://schemas.microsoft.com/office/powerpoint/2010/main" val="149439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49023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从单一识别到集群识别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="" xmlns:a16="http://schemas.microsoft.com/office/drawing/2014/main" id="{D0878F03-5D78-4847-B717-E090E086AD9D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7" name="圆: 空心 15">
              <a:extLst>
                <a:ext uri="{FF2B5EF4-FFF2-40B4-BE49-F238E27FC236}">
                  <a16:creationId xmlns="" xmlns:a16="http://schemas.microsoft.com/office/drawing/2014/main" id="{04526E2C-4C4B-40CA-BFC7-C8CF0415D43B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圆: 空心 16">
              <a:extLst>
                <a:ext uri="{FF2B5EF4-FFF2-40B4-BE49-F238E27FC236}">
                  <a16:creationId xmlns="" xmlns:a16="http://schemas.microsoft.com/office/drawing/2014/main" id="{EB5763B9-0ADA-4214-80F1-756F31AC0486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7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358" y="1391920"/>
            <a:ext cx="10101926" cy="4358640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375551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49023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从单一识别到集群识别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="" xmlns:a16="http://schemas.microsoft.com/office/drawing/2014/main" id="{D0878F03-5D78-4847-B717-E090E086AD9D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7" name="圆: 空心 15">
              <a:extLst>
                <a:ext uri="{FF2B5EF4-FFF2-40B4-BE49-F238E27FC236}">
                  <a16:creationId xmlns="" xmlns:a16="http://schemas.microsoft.com/office/drawing/2014/main" id="{04526E2C-4C4B-40CA-BFC7-C8CF0415D43B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圆: 空心 16">
              <a:extLst>
                <a:ext uri="{FF2B5EF4-FFF2-40B4-BE49-F238E27FC236}">
                  <a16:creationId xmlns="" xmlns:a16="http://schemas.microsoft.com/office/drawing/2014/main" id="{EB5763B9-0ADA-4214-80F1-756F31AC0486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28" y="1204846"/>
            <a:ext cx="5182049" cy="158509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28" y="2929713"/>
            <a:ext cx="6264183" cy="143268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028" y="4748353"/>
            <a:ext cx="7849280" cy="13869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491560" y="1693053"/>
            <a:ext cx="38709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获取文件以及通过索引读取文件，如果文件为第一个文件或者最后一个则返回警告提示框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/>
              <a:t>异常处理机制如果读入图片的长度为空，就处理为</a:t>
            </a:r>
            <a:r>
              <a:rPr lang="en-US" altLang="zh-CN" dirty="0" smtClean="0"/>
              <a:t>return</a:t>
            </a:r>
          </a:p>
          <a:p>
            <a:endParaRPr lang="en-US" altLang="zh-CN" dirty="0"/>
          </a:p>
          <a:p>
            <a:r>
              <a:rPr lang="zh-CN" altLang="en-US" dirty="0"/>
              <a:t>用</a:t>
            </a:r>
            <a:r>
              <a:rPr lang="en-US" altLang="zh-CN" dirty="0" err="1"/>
              <a:t>opencv</a:t>
            </a:r>
            <a:r>
              <a:rPr lang="zh-CN" altLang="en-US" dirty="0"/>
              <a:t>读入图片后需要改变通道，将</a:t>
            </a:r>
            <a:r>
              <a:rPr lang="en-US" altLang="zh-CN" dirty="0"/>
              <a:t>BGR</a:t>
            </a:r>
            <a:r>
              <a:rPr lang="zh-CN" altLang="en-US" dirty="0"/>
              <a:t>转换为</a:t>
            </a:r>
            <a:r>
              <a:rPr lang="en-US" altLang="zh-CN" dirty="0"/>
              <a:t>RGB</a:t>
            </a:r>
            <a:r>
              <a:rPr lang="zh-CN" altLang="en-US" dirty="0"/>
              <a:t>，再利用</a:t>
            </a:r>
            <a:r>
              <a:rPr lang="en-US" altLang="zh-CN" dirty="0" err="1"/>
              <a:t>QImage</a:t>
            </a:r>
            <a:r>
              <a:rPr lang="zh-CN" altLang="en-US" dirty="0"/>
              <a:t>转换为适合</a:t>
            </a:r>
            <a:r>
              <a:rPr lang="en-US" altLang="zh-CN" dirty="0" err="1"/>
              <a:t>pyqt</a:t>
            </a:r>
            <a:r>
              <a:rPr lang="zh-CN" altLang="en-US" dirty="0"/>
              <a:t>显示的类型。</a:t>
            </a:r>
          </a:p>
        </p:txBody>
      </p:sp>
    </p:spTree>
    <p:extLst>
      <p:ext uri="{BB962C8B-B14F-4D97-AF65-F5344CB8AC3E}">
        <p14:creationId xmlns:p14="http://schemas.microsoft.com/office/powerpoint/2010/main" val="343605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="" xmlns:a16="http://schemas.microsoft.com/office/drawing/2014/main" id="{9294AF64-30BB-45F1-8CE1-A2B863A2B3C3}"/>
              </a:ext>
            </a:extLst>
          </p:cNvPr>
          <p:cNvGrpSpPr/>
          <p:nvPr/>
        </p:nvGrpSpPr>
        <p:grpSpPr>
          <a:xfrm rot="19577259">
            <a:off x="8102570" y="-2295567"/>
            <a:ext cx="4851224" cy="4692453"/>
            <a:chOff x="-2609090" y="4732627"/>
            <a:chExt cx="4590290" cy="4590290"/>
          </a:xfrm>
        </p:grpSpPr>
        <p:sp>
          <p:nvSpPr>
            <p:cNvPr id="16" name="圆: 空心 15">
              <a:extLst>
                <a:ext uri="{FF2B5EF4-FFF2-40B4-BE49-F238E27FC236}">
                  <a16:creationId xmlns="" xmlns:a16="http://schemas.microsoft.com/office/drawing/2014/main" id="{497667E4-2834-422A-B3D2-E4755DE34DA1}"/>
                </a:ext>
              </a:extLst>
            </p:cNvPr>
            <p:cNvSpPr/>
            <p:nvPr/>
          </p:nvSpPr>
          <p:spPr>
            <a:xfrm>
              <a:off x="-2609090" y="4732627"/>
              <a:ext cx="4590290" cy="459029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圆: 空心 16">
              <a:extLst>
                <a:ext uri="{FF2B5EF4-FFF2-40B4-BE49-F238E27FC236}">
                  <a16:creationId xmlns="" xmlns:a16="http://schemas.microsoft.com/office/drawing/2014/main" id="{6C0B7952-FD02-4B94-8648-6E2FAD63F4C4}"/>
                </a:ext>
              </a:extLst>
            </p:cNvPr>
            <p:cNvSpPr/>
            <p:nvPr/>
          </p:nvSpPr>
          <p:spPr>
            <a:xfrm>
              <a:off x="-2250308" y="5091409"/>
              <a:ext cx="3872724" cy="3872724"/>
            </a:xfrm>
            <a:prstGeom prst="roundRect">
              <a:avLst/>
            </a:prstGeom>
            <a:solidFill>
              <a:srgbClr val="12B7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3B0C9C56-100D-48DD-9435-DB093A577F38}"/>
              </a:ext>
            </a:extLst>
          </p:cNvPr>
          <p:cNvGrpSpPr/>
          <p:nvPr/>
        </p:nvGrpSpPr>
        <p:grpSpPr>
          <a:xfrm rot="20007188">
            <a:off x="7672645" y="1588321"/>
            <a:ext cx="3841613" cy="4551482"/>
            <a:chOff x="7002930" y="1276348"/>
            <a:chExt cx="4137689" cy="4863822"/>
          </a:xfrm>
        </p:grpSpPr>
        <p:sp>
          <p:nvSpPr>
            <p:cNvPr id="12" name="矩形: 圆角 11">
              <a:extLst>
                <a:ext uri="{FF2B5EF4-FFF2-40B4-BE49-F238E27FC236}">
                  <a16:creationId xmlns="" xmlns:a16="http://schemas.microsoft.com/office/drawing/2014/main" id="{C2184A66-AC32-493E-9644-441BEEB2865C}"/>
                </a:ext>
              </a:extLst>
            </p:cNvPr>
            <p:cNvSpPr/>
            <p:nvPr/>
          </p:nvSpPr>
          <p:spPr>
            <a:xfrm>
              <a:off x="7002930" y="1276348"/>
              <a:ext cx="4137689" cy="413768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76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="" xmlns:a16="http://schemas.microsoft.com/office/drawing/2014/main" id="{5AD826C2-E60C-46F4-A963-146B398E54F0}"/>
                </a:ext>
              </a:extLst>
            </p:cNvPr>
            <p:cNvSpPr/>
            <p:nvPr/>
          </p:nvSpPr>
          <p:spPr>
            <a:xfrm rot="19108492">
              <a:off x="9657045" y="5313353"/>
              <a:ext cx="826817" cy="826817"/>
            </a:xfrm>
            <a:prstGeom prst="roundRect">
              <a:avLst/>
            </a:prstGeom>
            <a:noFill/>
            <a:ln w="225425">
              <a:solidFill>
                <a:srgbClr val="FF91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="" xmlns:a16="http://schemas.microsoft.com/office/drawing/2014/main" id="{EA43E98A-A97E-4EC5-B6F3-27E35D89686F}"/>
                </a:ext>
              </a:extLst>
            </p:cNvPr>
            <p:cNvSpPr/>
            <p:nvPr/>
          </p:nvSpPr>
          <p:spPr>
            <a:xfrm rot="21497132">
              <a:off x="7528908" y="1802328"/>
              <a:ext cx="3085734" cy="3085734"/>
            </a:xfrm>
            <a:prstGeom prst="roundRect">
              <a:avLst/>
            </a:prstGeom>
            <a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4896351E-4B78-4321-BA26-4C19FD5CEBD6}"/>
              </a:ext>
            </a:extLst>
          </p:cNvPr>
          <p:cNvSpPr txBox="1"/>
          <p:nvPr/>
        </p:nvSpPr>
        <p:spPr>
          <a:xfrm>
            <a:off x="877041" y="1980457"/>
            <a:ext cx="59298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Thanks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2A047D8B-1A48-4A24-912B-EBA869BDFDDC}"/>
              </a:ext>
            </a:extLst>
          </p:cNvPr>
          <p:cNvSpPr txBox="1"/>
          <p:nvPr/>
        </p:nvSpPr>
        <p:spPr>
          <a:xfrm>
            <a:off x="690135" y="2257236"/>
            <a:ext cx="658027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谢谢观看！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TextBox 36">
            <a:extLst>
              <a:ext uri="{FF2B5EF4-FFF2-40B4-BE49-F238E27FC236}">
                <a16:creationId xmlns="" xmlns:a16="http://schemas.microsoft.com/office/drawing/2014/main" id="{0DB66370-3036-417B-8643-661DD8AAE9AD}"/>
              </a:ext>
            </a:extLst>
          </p:cNvPr>
          <p:cNvSpPr txBox="1"/>
          <p:nvPr/>
        </p:nvSpPr>
        <p:spPr>
          <a:xfrm>
            <a:off x="632215" y="3508554"/>
            <a:ext cx="6225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小组成员：</a:t>
            </a: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刘士震</a:t>
            </a: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、唐豪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="" xmlns:a16="http://schemas.microsoft.com/office/drawing/2014/main" id="{2860C295-F09D-49B0-AE0D-58885902D73B}"/>
              </a:ext>
            </a:extLst>
          </p:cNvPr>
          <p:cNvSpPr/>
          <p:nvPr/>
        </p:nvSpPr>
        <p:spPr>
          <a:xfrm>
            <a:off x="1844813" y="4510909"/>
            <a:ext cx="1937810" cy="468000"/>
          </a:xfrm>
          <a:prstGeom prst="roundRect">
            <a:avLst>
              <a:gd name="adj" fmla="val 50000"/>
            </a:avLst>
          </a:prstGeom>
          <a:solidFill>
            <a:srgbClr val="12B7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日期：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="" xmlns:a16="http://schemas.microsoft.com/office/drawing/2014/main" id="{00147193-8786-4A13-9933-AB9F1237DB46}"/>
              </a:ext>
            </a:extLst>
          </p:cNvPr>
          <p:cNvSpPr/>
          <p:nvPr/>
        </p:nvSpPr>
        <p:spPr>
          <a:xfrm>
            <a:off x="3898486" y="4510909"/>
            <a:ext cx="1702905" cy="468000"/>
          </a:xfrm>
          <a:prstGeom prst="roundRect">
            <a:avLst>
              <a:gd name="adj" fmla="val 50000"/>
            </a:avLst>
          </a:prstGeom>
          <a:solidFill>
            <a:srgbClr val="12B78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2022.6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Oval 13">
            <a:extLst>
              <a:ext uri="{FF2B5EF4-FFF2-40B4-BE49-F238E27FC236}">
                <a16:creationId xmlns="" xmlns:a16="http://schemas.microsoft.com/office/drawing/2014/main" id="{8B254F9A-7630-4330-8590-8CDD1AA5DF89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-688613" y="5664768"/>
            <a:ext cx="1956179" cy="1963221"/>
          </a:xfrm>
          <a:prstGeom prst="roundRect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Oval 13">
            <a:extLst>
              <a:ext uri="{FF2B5EF4-FFF2-40B4-BE49-F238E27FC236}">
                <a16:creationId xmlns="" xmlns:a16="http://schemas.microsoft.com/office/drawing/2014/main" id="{B0F7125F-B508-49A1-9D54-DE3B35A906F4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-844524" y="5512378"/>
            <a:ext cx="2268000" cy="2268000"/>
          </a:xfrm>
          <a:prstGeom prst="roundRect">
            <a:avLst/>
          </a:prstGeom>
          <a:noFill/>
          <a:ln>
            <a:solidFill>
              <a:srgbClr val="FF9101"/>
            </a:solidFill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9357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95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450"/>
                            </p:stCondLst>
                            <p:childTnLst>
                              <p:par>
                                <p:cTn id="2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31" grpId="0" animBg="1"/>
      <p:bldP spid="3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本框 57">
            <a:extLst>
              <a:ext uri="{FF2B5EF4-FFF2-40B4-BE49-F238E27FC236}">
                <a16:creationId xmlns="" xmlns:a16="http://schemas.microsoft.com/office/drawing/2014/main" id="{B906E54F-EEA0-479B-94FF-0A55BAA87C9A}"/>
              </a:ext>
            </a:extLst>
          </p:cNvPr>
          <p:cNvSpPr txBox="1"/>
          <p:nvPr/>
        </p:nvSpPr>
        <p:spPr>
          <a:xfrm>
            <a:off x="-51695" y="2794439"/>
            <a:ext cx="34419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One</a:t>
            </a:r>
            <a:endParaRPr kumimoji="0" lang="zh-CN" altLang="en-US" sz="6600" b="0" i="0" u="none" strike="noStrike" kern="1200" cap="none" spc="30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="" xmlns:a16="http://schemas.microsoft.com/office/drawing/2014/main" id="{F4972CC0-9D33-4BA6-9DCC-A90962D7021F}"/>
              </a:ext>
            </a:extLst>
          </p:cNvPr>
          <p:cNvSpPr/>
          <p:nvPr/>
        </p:nvSpPr>
        <p:spPr>
          <a:xfrm>
            <a:off x="5488184" y="2846047"/>
            <a:ext cx="451918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UI</a:t>
            </a:r>
            <a:r>
              <a:rPr kumimoji="0" lang="zh-CN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界面设计模块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3E6E15B1-41A9-4703-A8E6-C8743BAAA6FF}"/>
              </a:ext>
            </a:extLst>
          </p:cNvPr>
          <p:cNvGrpSpPr/>
          <p:nvPr/>
        </p:nvGrpSpPr>
        <p:grpSpPr>
          <a:xfrm rot="19577259">
            <a:off x="-904745" y="855000"/>
            <a:ext cx="5148000" cy="5148000"/>
            <a:chOff x="-2791809" y="4575372"/>
            <a:chExt cx="4871106" cy="5035916"/>
          </a:xfrm>
        </p:grpSpPr>
        <p:sp>
          <p:nvSpPr>
            <p:cNvPr id="8" name="圆: 空心 15">
              <a:extLst>
                <a:ext uri="{FF2B5EF4-FFF2-40B4-BE49-F238E27FC236}">
                  <a16:creationId xmlns="" xmlns:a16="http://schemas.microsoft.com/office/drawing/2014/main" id="{38BF4721-CFAF-4643-940B-F731E58C96A0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圆: 空心 16">
              <a:extLst>
                <a:ext uri="{FF2B5EF4-FFF2-40B4-BE49-F238E27FC236}">
                  <a16:creationId xmlns="" xmlns:a16="http://schemas.microsoft.com/office/drawing/2014/main" id="{91A84D42-BED8-43BD-9E2C-85613A2B13CB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3408"/>
              </a:avLst>
            </a:prstGeom>
            <a:noFill/>
            <a:ln w="8540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" name="Oval 13">
            <a:extLst>
              <a:ext uri="{FF2B5EF4-FFF2-40B4-BE49-F238E27FC236}">
                <a16:creationId xmlns="" xmlns:a16="http://schemas.microsoft.com/office/drawing/2014/main" id="{4AB94A07-6644-401D-8AB8-B5B45389CF1E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0840956" y="-825426"/>
            <a:ext cx="1956179" cy="1963221"/>
          </a:xfrm>
          <a:prstGeom prst="roundRect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Oval 13">
            <a:extLst>
              <a:ext uri="{FF2B5EF4-FFF2-40B4-BE49-F238E27FC236}">
                <a16:creationId xmlns="" xmlns:a16="http://schemas.microsoft.com/office/drawing/2014/main" id="{2774E048-530B-412C-893E-9716263E52D1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0685045" y="-977816"/>
            <a:ext cx="2268000" cy="2268000"/>
          </a:xfrm>
          <a:prstGeom prst="roundRect">
            <a:avLst/>
          </a:prstGeom>
          <a:noFill/>
          <a:ln>
            <a:solidFill>
              <a:srgbClr val="FF9101"/>
            </a:solidFill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="" xmlns:a16="http://schemas.microsoft.com/office/drawing/2014/main" id="{E273F48F-CDFE-4196-A666-1469899A52A8}"/>
              </a:ext>
            </a:extLst>
          </p:cNvPr>
          <p:cNvSpPr/>
          <p:nvPr/>
        </p:nvSpPr>
        <p:spPr>
          <a:xfrm rot="17515680">
            <a:off x="9308804" y="5323771"/>
            <a:ext cx="767653" cy="773721"/>
          </a:xfrm>
          <a:prstGeom prst="roundRect">
            <a:avLst/>
          </a:prstGeom>
          <a:noFill/>
          <a:ln w="225425">
            <a:solidFill>
              <a:srgbClr val="FF9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2522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10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27357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zh-CN" sz="28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UI</a:t>
            </a:r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界面</a:t>
            </a:r>
            <a:r>
              <a:rPr lang="zh-CN" altLang="en-US" sz="2800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设计模块</a:t>
            </a:r>
            <a:endParaRPr lang="zh-CN" altLang="en-US" sz="28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="" xmlns:a16="http://schemas.microsoft.com/office/drawing/2014/main" id="{B6579CA4-2494-4A8A-90D4-15625BDB015B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6" name="圆: 空心 15">
              <a:extLst>
                <a:ext uri="{FF2B5EF4-FFF2-40B4-BE49-F238E27FC236}">
                  <a16:creationId xmlns="" xmlns:a16="http://schemas.microsoft.com/office/drawing/2014/main" id="{3F43780F-B14A-42A2-82EC-8A7D3389C235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圆: 空心 16">
              <a:extLst>
                <a:ext uri="{FF2B5EF4-FFF2-40B4-BE49-F238E27FC236}">
                  <a16:creationId xmlns="" xmlns:a16="http://schemas.microsoft.com/office/drawing/2014/main" id="{5D9F6186-53CE-47A0-B580-8390D961E4BE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8" name="íṡľïḍè">
            <a:extLst>
              <a:ext uri="{FF2B5EF4-FFF2-40B4-BE49-F238E27FC236}">
                <a16:creationId xmlns="" xmlns:a16="http://schemas.microsoft.com/office/drawing/2014/main" id="{BFADEB39-E076-4004-8EDE-C9BADEF27D48}"/>
              </a:ext>
            </a:extLst>
          </p:cNvPr>
          <p:cNvSpPr txBox="1"/>
          <p:nvPr/>
        </p:nvSpPr>
        <p:spPr>
          <a:xfrm>
            <a:off x="6842935" y="1593249"/>
            <a:ext cx="4437795" cy="9631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buSzPct val="25000"/>
            </a:pPr>
            <a:r>
              <a:rPr lang="zh-CN" altLang="en-US" sz="2400" b="1" dirty="0" smtClean="0">
                <a:cs typeface="+mn-ea"/>
                <a:sym typeface="+mn-lt"/>
              </a:rPr>
              <a:t>通过</a:t>
            </a:r>
            <a:r>
              <a:rPr lang="en-US" altLang="zh-CN" sz="2400" b="1" dirty="0" err="1" smtClean="0">
                <a:cs typeface="+mn-ea"/>
                <a:sym typeface="+mn-lt"/>
              </a:rPr>
              <a:t>pyqt</a:t>
            </a:r>
            <a:r>
              <a:rPr lang="zh-CN" altLang="en-US" sz="2400" b="1" dirty="0" smtClean="0">
                <a:cs typeface="+mn-ea"/>
                <a:sym typeface="+mn-lt"/>
              </a:rPr>
              <a:t>对界面进行简洁的、美观的设计</a:t>
            </a:r>
            <a:endParaRPr lang="en-US" altLang="zh-CN" sz="2400" b="1" dirty="0">
              <a:cs typeface="+mn-ea"/>
              <a:sym typeface="+mn-lt"/>
            </a:endParaRPr>
          </a:p>
        </p:txBody>
      </p:sp>
      <p:sp>
        <p:nvSpPr>
          <p:cNvPr id="29" name="íšḷiďe">
            <a:extLst>
              <a:ext uri="{FF2B5EF4-FFF2-40B4-BE49-F238E27FC236}">
                <a16:creationId xmlns="" xmlns:a16="http://schemas.microsoft.com/office/drawing/2014/main" id="{2F3C7F77-2509-45A9-85B0-7BB07F586FC6}"/>
              </a:ext>
            </a:extLst>
          </p:cNvPr>
          <p:cNvSpPr txBox="1"/>
          <p:nvPr/>
        </p:nvSpPr>
        <p:spPr>
          <a:xfrm>
            <a:off x="6842934" y="2629125"/>
            <a:ext cx="4437796" cy="9067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70000"/>
              </a:lnSpc>
              <a:buSzPct val="25000"/>
            </a:pPr>
            <a:r>
              <a:rPr lang="zh-CN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先使用</a:t>
            </a:r>
            <a:r>
              <a:rPr lang="en-US" altLang="zh-CN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QtDesigner</a:t>
            </a:r>
            <a:r>
              <a:rPr lang="zh-CN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对整个</a:t>
            </a:r>
            <a:r>
              <a:rPr lang="en-US" altLang="zh-CN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ui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界面进行预设，然后对整个界面进行</a:t>
            </a:r>
            <a:r>
              <a:rPr lang="zh-CN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导出，将</a:t>
            </a:r>
            <a:r>
              <a:rPr lang="en-US" altLang="zh-CN" sz="11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Designer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设计好界面后将后缀名为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ui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的文件转换为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Python</a:t>
            </a:r>
            <a:r>
              <a:rPr lang="zh-CN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代码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。</a:t>
            </a:r>
          </a:p>
        </p:txBody>
      </p:sp>
      <p:grpSp>
        <p:nvGrpSpPr>
          <p:cNvPr id="31" name="işlïḍe">
            <a:extLst>
              <a:ext uri="{FF2B5EF4-FFF2-40B4-BE49-F238E27FC236}">
                <a16:creationId xmlns="" xmlns:a16="http://schemas.microsoft.com/office/drawing/2014/main" id="{183336C0-F4B5-4F27-98CD-7E406C9F0115}"/>
              </a:ext>
            </a:extLst>
          </p:cNvPr>
          <p:cNvGrpSpPr/>
          <p:nvPr/>
        </p:nvGrpSpPr>
        <p:grpSpPr>
          <a:xfrm>
            <a:off x="6591864" y="4198510"/>
            <a:ext cx="2094806" cy="1731195"/>
            <a:chOff x="4241339" y="4198550"/>
            <a:chExt cx="2094806" cy="1731195"/>
          </a:xfrm>
        </p:grpSpPr>
        <p:sp>
          <p:nvSpPr>
            <p:cNvPr id="32" name="iṥḻïḑè">
              <a:extLst>
                <a:ext uri="{FF2B5EF4-FFF2-40B4-BE49-F238E27FC236}">
                  <a16:creationId xmlns="" xmlns:a16="http://schemas.microsoft.com/office/drawing/2014/main" id="{6A066D4C-46F4-4911-8A17-D5435E0BEA3C}"/>
                </a:ext>
              </a:extLst>
            </p:cNvPr>
            <p:cNvSpPr/>
            <p:nvPr/>
          </p:nvSpPr>
          <p:spPr>
            <a:xfrm>
              <a:off x="4241339" y="4198550"/>
              <a:ext cx="2094806" cy="1731195"/>
            </a:xfrm>
            <a:prstGeom prst="roundRect">
              <a:avLst>
                <a:gd name="adj" fmla="val 8559"/>
              </a:avLst>
            </a:pr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>
              <a:outerShdw blurRad="1270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2000" b="1" i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işļîḑe">
              <a:extLst>
                <a:ext uri="{FF2B5EF4-FFF2-40B4-BE49-F238E27FC236}">
                  <a16:creationId xmlns="" xmlns:a16="http://schemas.microsoft.com/office/drawing/2014/main" id="{1DEA4317-48C6-422B-BFA6-AC3A506C1BEE}"/>
                </a:ext>
              </a:extLst>
            </p:cNvPr>
            <p:cNvGrpSpPr/>
            <p:nvPr/>
          </p:nvGrpSpPr>
          <p:grpSpPr>
            <a:xfrm>
              <a:off x="4467128" y="4343398"/>
              <a:ext cx="1643229" cy="1441499"/>
              <a:chOff x="4467128" y="4338780"/>
              <a:chExt cx="1643229" cy="1441499"/>
            </a:xfrm>
          </p:grpSpPr>
          <p:sp>
            <p:nvSpPr>
              <p:cNvPr id="34" name="ïšļiḑe">
                <a:extLst>
                  <a:ext uri="{FF2B5EF4-FFF2-40B4-BE49-F238E27FC236}">
                    <a16:creationId xmlns="" xmlns:a16="http://schemas.microsoft.com/office/drawing/2014/main" id="{99282EBA-CD73-42EC-90FF-4A84DE3F66D4}"/>
                  </a:ext>
                </a:extLst>
              </p:cNvPr>
              <p:cNvSpPr/>
              <p:nvPr/>
            </p:nvSpPr>
            <p:spPr>
              <a:xfrm>
                <a:off x="4587894" y="4338780"/>
                <a:ext cx="453966" cy="422876"/>
              </a:xfrm>
              <a:custGeom>
                <a:avLst/>
                <a:gdLst>
                  <a:gd name="connsiteX0" fmla="*/ 225640 w 606862"/>
                  <a:gd name="connsiteY0" fmla="*/ 344936 h 565300"/>
                  <a:gd name="connsiteX1" fmla="*/ 212735 w 606862"/>
                  <a:gd name="connsiteY1" fmla="*/ 349595 h 565300"/>
                  <a:gd name="connsiteX2" fmla="*/ 208268 w 606862"/>
                  <a:gd name="connsiteY2" fmla="*/ 354750 h 565300"/>
                  <a:gd name="connsiteX3" fmla="*/ 208268 w 606862"/>
                  <a:gd name="connsiteY3" fmla="*/ 368033 h 565300"/>
                  <a:gd name="connsiteX4" fmla="*/ 206282 w 606862"/>
                  <a:gd name="connsiteY4" fmla="*/ 369421 h 565300"/>
                  <a:gd name="connsiteX5" fmla="*/ 204992 w 606862"/>
                  <a:gd name="connsiteY5" fmla="*/ 373584 h 565300"/>
                  <a:gd name="connsiteX6" fmla="*/ 207870 w 606862"/>
                  <a:gd name="connsiteY6" fmla="*/ 401836 h 565300"/>
                  <a:gd name="connsiteX7" fmla="*/ 211742 w 606862"/>
                  <a:gd name="connsiteY7" fmla="*/ 406396 h 565300"/>
                  <a:gd name="connsiteX8" fmla="*/ 213132 w 606862"/>
                  <a:gd name="connsiteY8" fmla="*/ 406594 h 565300"/>
                  <a:gd name="connsiteX9" fmla="*/ 217400 w 606862"/>
                  <a:gd name="connsiteY9" fmla="*/ 404413 h 565300"/>
                  <a:gd name="connsiteX10" fmla="*/ 232390 w 606862"/>
                  <a:gd name="connsiteY10" fmla="*/ 384687 h 565300"/>
                  <a:gd name="connsiteX11" fmla="*/ 233482 w 606862"/>
                  <a:gd name="connsiteY11" fmla="*/ 381415 h 565300"/>
                  <a:gd name="connsiteX12" fmla="*/ 233383 w 606862"/>
                  <a:gd name="connsiteY12" fmla="*/ 349694 h 565300"/>
                  <a:gd name="connsiteX13" fmla="*/ 230901 w 606862"/>
                  <a:gd name="connsiteY13" fmla="*/ 345134 h 565300"/>
                  <a:gd name="connsiteX14" fmla="*/ 225640 w 606862"/>
                  <a:gd name="connsiteY14" fmla="*/ 344936 h 565300"/>
                  <a:gd name="connsiteX15" fmla="*/ 158236 w 606862"/>
                  <a:gd name="connsiteY15" fmla="*/ 344936 h 565300"/>
                  <a:gd name="connsiteX16" fmla="*/ 152974 w 606862"/>
                  <a:gd name="connsiteY16" fmla="*/ 345134 h 565300"/>
                  <a:gd name="connsiteX17" fmla="*/ 150393 w 606862"/>
                  <a:gd name="connsiteY17" fmla="*/ 349694 h 565300"/>
                  <a:gd name="connsiteX18" fmla="*/ 150393 w 606862"/>
                  <a:gd name="connsiteY18" fmla="*/ 381415 h 565300"/>
                  <a:gd name="connsiteX19" fmla="*/ 151485 w 606862"/>
                  <a:gd name="connsiteY19" fmla="*/ 384687 h 565300"/>
                  <a:gd name="connsiteX20" fmla="*/ 166475 w 606862"/>
                  <a:gd name="connsiteY20" fmla="*/ 404512 h 565300"/>
                  <a:gd name="connsiteX21" fmla="*/ 170644 w 606862"/>
                  <a:gd name="connsiteY21" fmla="*/ 406594 h 565300"/>
                  <a:gd name="connsiteX22" fmla="*/ 172133 w 606862"/>
                  <a:gd name="connsiteY22" fmla="*/ 406396 h 565300"/>
                  <a:gd name="connsiteX23" fmla="*/ 176005 w 606862"/>
                  <a:gd name="connsiteY23" fmla="*/ 401836 h 565300"/>
                  <a:gd name="connsiteX24" fmla="*/ 178884 w 606862"/>
                  <a:gd name="connsiteY24" fmla="*/ 373584 h 565300"/>
                  <a:gd name="connsiteX25" fmla="*/ 177593 w 606862"/>
                  <a:gd name="connsiteY25" fmla="*/ 369421 h 565300"/>
                  <a:gd name="connsiteX26" fmla="*/ 175509 w 606862"/>
                  <a:gd name="connsiteY26" fmla="*/ 368033 h 565300"/>
                  <a:gd name="connsiteX27" fmla="*/ 175509 w 606862"/>
                  <a:gd name="connsiteY27" fmla="*/ 354750 h 565300"/>
                  <a:gd name="connsiteX28" fmla="*/ 171141 w 606862"/>
                  <a:gd name="connsiteY28" fmla="*/ 349595 h 565300"/>
                  <a:gd name="connsiteX29" fmla="*/ 158236 w 606862"/>
                  <a:gd name="connsiteY29" fmla="*/ 344936 h 565300"/>
                  <a:gd name="connsiteX30" fmla="*/ 166475 w 606862"/>
                  <a:gd name="connsiteY30" fmla="*/ 201992 h 565300"/>
                  <a:gd name="connsiteX31" fmla="*/ 129547 w 606862"/>
                  <a:gd name="connsiteY31" fmla="*/ 211706 h 565300"/>
                  <a:gd name="connsiteX32" fmla="*/ 126569 w 606862"/>
                  <a:gd name="connsiteY32" fmla="*/ 216464 h 565300"/>
                  <a:gd name="connsiteX33" fmla="*/ 126569 w 606862"/>
                  <a:gd name="connsiteY33" fmla="*/ 225981 h 565300"/>
                  <a:gd name="connsiteX34" fmla="*/ 124385 w 606862"/>
                  <a:gd name="connsiteY34" fmla="*/ 225981 h 565300"/>
                  <a:gd name="connsiteX35" fmla="*/ 119124 w 606862"/>
                  <a:gd name="connsiteY35" fmla="*/ 231334 h 565300"/>
                  <a:gd name="connsiteX36" fmla="*/ 119124 w 606862"/>
                  <a:gd name="connsiteY36" fmla="*/ 240057 h 565300"/>
                  <a:gd name="connsiteX37" fmla="*/ 121506 w 606862"/>
                  <a:gd name="connsiteY37" fmla="*/ 244518 h 565300"/>
                  <a:gd name="connsiteX38" fmla="*/ 126668 w 606862"/>
                  <a:gd name="connsiteY38" fmla="*/ 247888 h 565300"/>
                  <a:gd name="connsiteX39" fmla="*/ 126966 w 606862"/>
                  <a:gd name="connsiteY39" fmla="*/ 250069 h 565300"/>
                  <a:gd name="connsiteX40" fmla="*/ 146026 w 606862"/>
                  <a:gd name="connsiteY40" fmla="*/ 294083 h 565300"/>
                  <a:gd name="connsiteX41" fmla="*/ 177593 w 606862"/>
                  <a:gd name="connsiteY41" fmla="*/ 321442 h 565300"/>
                  <a:gd name="connsiteX42" fmla="*/ 206183 w 606862"/>
                  <a:gd name="connsiteY42" fmla="*/ 321442 h 565300"/>
                  <a:gd name="connsiteX43" fmla="*/ 237751 w 606862"/>
                  <a:gd name="connsiteY43" fmla="*/ 294083 h 565300"/>
                  <a:gd name="connsiteX44" fmla="*/ 256910 w 606862"/>
                  <a:gd name="connsiteY44" fmla="*/ 250069 h 565300"/>
                  <a:gd name="connsiteX45" fmla="*/ 257207 w 606862"/>
                  <a:gd name="connsiteY45" fmla="*/ 247888 h 565300"/>
                  <a:gd name="connsiteX46" fmla="*/ 262369 w 606862"/>
                  <a:gd name="connsiteY46" fmla="*/ 244518 h 565300"/>
                  <a:gd name="connsiteX47" fmla="*/ 264752 w 606862"/>
                  <a:gd name="connsiteY47" fmla="*/ 240057 h 565300"/>
                  <a:gd name="connsiteX48" fmla="*/ 264752 w 606862"/>
                  <a:gd name="connsiteY48" fmla="*/ 231334 h 565300"/>
                  <a:gd name="connsiteX49" fmla="*/ 259391 w 606862"/>
                  <a:gd name="connsiteY49" fmla="*/ 225981 h 565300"/>
                  <a:gd name="connsiteX50" fmla="*/ 256513 w 606862"/>
                  <a:gd name="connsiteY50" fmla="*/ 225981 h 565300"/>
                  <a:gd name="connsiteX51" fmla="*/ 254825 w 606862"/>
                  <a:gd name="connsiteY51" fmla="*/ 224197 h 565300"/>
                  <a:gd name="connsiteX52" fmla="*/ 249762 w 606862"/>
                  <a:gd name="connsiteY52" fmla="*/ 223800 h 565300"/>
                  <a:gd name="connsiteX53" fmla="*/ 228717 w 606862"/>
                  <a:gd name="connsiteY53" fmla="*/ 228657 h 565300"/>
                  <a:gd name="connsiteX54" fmla="*/ 196057 w 606862"/>
                  <a:gd name="connsiteY54" fmla="*/ 213788 h 565300"/>
                  <a:gd name="connsiteX55" fmla="*/ 166475 w 606862"/>
                  <a:gd name="connsiteY55" fmla="*/ 201992 h 565300"/>
                  <a:gd name="connsiteX56" fmla="*/ 178487 w 606862"/>
                  <a:gd name="connsiteY56" fmla="*/ 100979 h 565300"/>
                  <a:gd name="connsiteX57" fmla="*/ 205389 w 606862"/>
                  <a:gd name="connsiteY57" fmla="*/ 100979 h 565300"/>
                  <a:gd name="connsiteX58" fmla="*/ 288477 w 606862"/>
                  <a:gd name="connsiteY58" fmla="*/ 183950 h 565300"/>
                  <a:gd name="connsiteX59" fmla="*/ 288477 w 606862"/>
                  <a:gd name="connsiteY59" fmla="*/ 210021 h 565300"/>
                  <a:gd name="connsiteX60" fmla="*/ 293242 w 606862"/>
                  <a:gd name="connsiteY60" fmla="*/ 224890 h 565300"/>
                  <a:gd name="connsiteX61" fmla="*/ 293242 w 606862"/>
                  <a:gd name="connsiteY61" fmla="*/ 243428 h 565300"/>
                  <a:gd name="connsiteX62" fmla="*/ 284109 w 606862"/>
                  <a:gd name="connsiteY62" fmla="*/ 262956 h 565300"/>
                  <a:gd name="connsiteX63" fmla="*/ 278749 w 606862"/>
                  <a:gd name="connsiteY63" fmla="*/ 277132 h 565300"/>
                  <a:gd name="connsiteX64" fmla="*/ 260781 w 606862"/>
                  <a:gd name="connsiteY64" fmla="*/ 310637 h 565300"/>
                  <a:gd name="connsiteX65" fmla="*/ 248670 w 606862"/>
                  <a:gd name="connsiteY65" fmla="*/ 326101 h 565300"/>
                  <a:gd name="connsiteX66" fmla="*/ 257704 w 606862"/>
                  <a:gd name="connsiteY66" fmla="*/ 337303 h 565300"/>
                  <a:gd name="connsiteX67" fmla="*/ 316968 w 606862"/>
                  <a:gd name="connsiteY67" fmla="*/ 355245 h 565300"/>
                  <a:gd name="connsiteX68" fmla="*/ 383875 w 606862"/>
                  <a:gd name="connsiteY68" fmla="*/ 549638 h 565300"/>
                  <a:gd name="connsiteX69" fmla="*/ 368091 w 606862"/>
                  <a:gd name="connsiteY69" fmla="*/ 565300 h 565300"/>
                  <a:gd name="connsiteX70" fmla="*/ 15685 w 606862"/>
                  <a:gd name="connsiteY70" fmla="*/ 565300 h 565300"/>
                  <a:gd name="connsiteX71" fmla="*/ 0 w 606862"/>
                  <a:gd name="connsiteY71" fmla="*/ 549638 h 565300"/>
                  <a:gd name="connsiteX72" fmla="*/ 199 w 606862"/>
                  <a:gd name="connsiteY72" fmla="*/ 547159 h 565300"/>
                  <a:gd name="connsiteX73" fmla="*/ 66908 w 606862"/>
                  <a:gd name="connsiteY73" fmla="*/ 355245 h 565300"/>
                  <a:gd name="connsiteX74" fmla="*/ 126172 w 606862"/>
                  <a:gd name="connsiteY74" fmla="*/ 337303 h 565300"/>
                  <a:gd name="connsiteX75" fmla="*/ 135205 w 606862"/>
                  <a:gd name="connsiteY75" fmla="*/ 326101 h 565300"/>
                  <a:gd name="connsiteX76" fmla="*/ 123094 w 606862"/>
                  <a:gd name="connsiteY76" fmla="*/ 310637 h 565300"/>
                  <a:gd name="connsiteX77" fmla="*/ 105127 w 606862"/>
                  <a:gd name="connsiteY77" fmla="*/ 277132 h 565300"/>
                  <a:gd name="connsiteX78" fmla="*/ 99766 w 606862"/>
                  <a:gd name="connsiteY78" fmla="*/ 262956 h 565300"/>
                  <a:gd name="connsiteX79" fmla="*/ 90633 w 606862"/>
                  <a:gd name="connsiteY79" fmla="*/ 243428 h 565300"/>
                  <a:gd name="connsiteX80" fmla="*/ 90633 w 606862"/>
                  <a:gd name="connsiteY80" fmla="*/ 224890 h 565300"/>
                  <a:gd name="connsiteX81" fmla="*/ 95398 w 606862"/>
                  <a:gd name="connsiteY81" fmla="*/ 210021 h 565300"/>
                  <a:gd name="connsiteX82" fmla="*/ 95398 w 606862"/>
                  <a:gd name="connsiteY82" fmla="*/ 183950 h 565300"/>
                  <a:gd name="connsiteX83" fmla="*/ 178487 w 606862"/>
                  <a:gd name="connsiteY83" fmla="*/ 100979 h 565300"/>
                  <a:gd name="connsiteX84" fmla="*/ 479606 w 606862"/>
                  <a:gd name="connsiteY84" fmla="*/ 93305 h 565300"/>
                  <a:gd name="connsiteX85" fmla="*/ 497278 w 606862"/>
                  <a:gd name="connsiteY85" fmla="*/ 106483 h 565300"/>
                  <a:gd name="connsiteX86" fmla="*/ 506710 w 606862"/>
                  <a:gd name="connsiteY86" fmla="*/ 172472 h 565300"/>
                  <a:gd name="connsiteX87" fmla="*/ 493505 w 606862"/>
                  <a:gd name="connsiteY87" fmla="*/ 190109 h 565300"/>
                  <a:gd name="connsiteX88" fmla="*/ 491222 w 606862"/>
                  <a:gd name="connsiteY88" fmla="*/ 190208 h 565300"/>
                  <a:gd name="connsiteX89" fmla="*/ 475833 w 606862"/>
                  <a:gd name="connsiteY89" fmla="*/ 176832 h 565300"/>
                  <a:gd name="connsiteX90" fmla="*/ 471862 w 606862"/>
                  <a:gd name="connsiteY90" fmla="*/ 148989 h 565300"/>
                  <a:gd name="connsiteX91" fmla="*/ 424107 w 606862"/>
                  <a:gd name="connsiteY91" fmla="*/ 213789 h 565300"/>
                  <a:gd name="connsiteX92" fmla="*/ 405244 w 606862"/>
                  <a:gd name="connsiteY92" fmla="*/ 218843 h 565300"/>
                  <a:gd name="connsiteX93" fmla="*/ 327506 w 606862"/>
                  <a:gd name="connsiteY93" fmla="*/ 184758 h 565300"/>
                  <a:gd name="connsiteX94" fmla="*/ 323237 w 606862"/>
                  <a:gd name="connsiteY94" fmla="*/ 189415 h 565300"/>
                  <a:gd name="connsiteX95" fmla="*/ 316486 w 606862"/>
                  <a:gd name="connsiteY95" fmla="*/ 152061 h 565300"/>
                  <a:gd name="connsiteX96" fmla="*/ 329790 w 606862"/>
                  <a:gd name="connsiteY96" fmla="*/ 151665 h 565300"/>
                  <a:gd name="connsiteX97" fmla="*/ 406336 w 606862"/>
                  <a:gd name="connsiteY97" fmla="*/ 185254 h 565300"/>
                  <a:gd name="connsiteX98" fmla="*/ 447538 w 606862"/>
                  <a:gd name="connsiteY98" fmla="*/ 129371 h 565300"/>
                  <a:gd name="connsiteX99" fmla="*/ 417952 w 606862"/>
                  <a:gd name="connsiteY99" fmla="*/ 133632 h 565300"/>
                  <a:gd name="connsiteX100" fmla="*/ 400280 w 606862"/>
                  <a:gd name="connsiteY100" fmla="*/ 120355 h 565300"/>
                  <a:gd name="connsiteX101" fmla="*/ 413484 w 606862"/>
                  <a:gd name="connsiteY101" fmla="*/ 102718 h 565300"/>
                  <a:gd name="connsiteX102" fmla="*/ 183273 w 606862"/>
                  <a:gd name="connsiteY102" fmla="*/ 0 h 565300"/>
                  <a:gd name="connsiteX103" fmla="*/ 580456 w 606862"/>
                  <a:gd name="connsiteY103" fmla="*/ 0 h 565300"/>
                  <a:gd name="connsiteX104" fmla="*/ 606862 w 606862"/>
                  <a:gd name="connsiteY104" fmla="*/ 26468 h 565300"/>
                  <a:gd name="connsiteX105" fmla="*/ 594850 w 606862"/>
                  <a:gd name="connsiteY105" fmla="*/ 48575 h 565300"/>
                  <a:gd name="connsiteX106" fmla="*/ 594850 w 606862"/>
                  <a:gd name="connsiteY106" fmla="*/ 299675 h 565300"/>
                  <a:gd name="connsiteX107" fmla="*/ 577776 w 606862"/>
                  <a:gd name="connsiteY107" fmla="*/ 316627 h 565300"/>
                  <a:gd name="connsiteX108" fmla="*/ 304086 w 606862"/>
                  <a:gd name="connsiteY108" fmla="*/ 316627 h 565300"/>
                  <a:gd name="connsiteX109" fmla="*/ 310439 w 606862"/>
                  <a:gd name="connsiteY109" fmla="*/ 302154 h 565300"/>
                  <a:gd name="connsiteX110" fmla="*/ 314410 w 606862"/>
                  <a:gd name="connsiteY110" fmla="*/ 292340 h 565300"/>
                  <a:gd name="connsiteX111" fmla="*/ 320962 w 606862"/>
                  <a:gd name="connsiteY111" fmla="*/ 282625 h 565300"/>
                  <a:gd name="connsiteX112" fmla="*/ 560801 w 606862"/>
                  <a:gd name="connsiteY112" fmla="*/ 282625 h 565300"/>
                  <a:gd name="connsiteX113" fmla="*/ 560801 w 606862"/>
                  <a:gd name="connsiteY113" fmla="*/ 52837 h 565300"/>
                  <a:gd name="connsiteX114" fmla="*/ 203028 w 606862"/>
                  <a:gd name="connsiteY114" fmla="*/ 52837 h 565300"/>
                  <a:gd name="connsiteX115" fmla="*/ 203028 w 606862"/>
                  <a:gd name="connsiteY115" fmla="*/ 71871 h 565300"/>
                  <a:gd name="connsiteX116" fmla="*/ 174835 w 606862"/>
                  <a:gd name="connsiteY116" fmla="*/ 71871 h 565300"/>
                  <a:gd name="connsiteX117" fmla="*/ 168879 w 606862"/>
                  <a:gd name="connsiteY117" fmla="*/ 72069 h 565300"/>
                  <a:gd name="connsiteX118" fmla="*/ 168879 w 606862"/>
                  <a:gd name="connsiteY118" fmla="*/ 48575 h 565300"/>
                  <a:gd name="connsiteX119" fmla="*/ 156867 w 606862"/>
                  <a:gd name="connsiteY119" fmla="*/ 26468 h 565300"/>
                  <a:gd name="connsiteX120" fmla="*/ 183273 w 606862"/>
                  <a:gd name="connsiteY120" fmla="*/ 0 h 56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606862" h="565300">
                    <a:moveTo>
                      <a:pt x="225640" y="344936"/>
                    </a:moveTo>
                    <a:cubicBezTo>
                      <a:pt x="221272" y="347315"/>
                      <a:pt x="216904" y="348802"/>
                      <a:pt x="212735" y="349595"/>
                    </a:cubicBezTo>
                    <a:cubicBezTo>
                      <a:pt x="210154" y="349991"/>
                      <a:pt x="208268" y="352172"/>
                      <a:pt x="208268" y="354750"/>
                    </a:cubicBezTo>
                    <a:lnTo>
                      <a:pt x="208268" y="368033"/>
                    </a:lnTo>
                    <a:cubicBezTo>
                      <a:pt x="207573" y="368330"/>
                      <a:pt x="206878" y="368826"/>
                      <a:pt x="206282" y="369421"/>
                    </a:cubicBezTo>
                    <a:cubicBezTo>
                      <a:pt x="205289" y="370511"/>
                      <a:pt x="204793" y="371998"/>
                      <a:pt x="204992" y="373584"/>
                    </a:cubicBezTo>
                    <a:lnTo>
                      <a:pt x="207870" y="401836"/>
                    </a:lnTo>
                    <a:cubicBezTo>
                      <a:pt x="208069" y="404017"/>
                      <a:pt x="209657" y="405801"/>
                      <a:pt x="211742" y="406396"/>
                    </a:cubicBezTo>
                    <a:cubicBezTo>
                      <a:pt x="212238" y="406495"/>
                      <a:pt x="212735" y="406594"/>
                      <a:pt x="213132" y="406594"/>
                    </a:cubicBezTo>
                    <a:cubicBezTo>
                      <a:pt x="214819" y="406594"/>
                      <a:pt x="216408" y="405801"/>
                      <a:pt x="217400" y="404413"/>
                    </a:cubicBezTo>
                    <a:lnTo>
                      <a:pt x="232390" y="384687"/>
                    </a:lnTo>
                    <a:cubicBezTo>
                      <a:pt x="233085" y="383695"/>
                      <a:pt x="233383" y="382605"/>
                      <a:pt x="233482" y="381415"/>
                    </a:cubicBezTo>
                    <a:lnTo>
                      <a:pt x="233383" y="349694"/>
                    </a:lnTo>
                    <a:cubicBezTo>
                      <a:pt x="233383" y="347811"/>
                      <a:pt x="232489" y="346026"/>
                      <a:pt x="230901" y="345134"/>
                    </a:cubicBezTo>
                    <a:cubicBezTo>
                      <a:pt x="229213" y="344143"/>
                      <a:pt x="227228" y="344143"/>
                      <a:pt x="225640" y="344936"/>
                    </a:cubicBezTo>
                    <a:close/>
                    <a:moveTo>
                      <a:pt x="158236" y="344936"/>
                    </a:moveTo>
                    <a:cubicBezTo>
                      <a:pt x="156548" y="344044"/>
                      <a:pt x="154563" y="344143"/>
                      <a:pt x="152974" y="345134"/>
                    </a:cubicBezTo>
                    <a:cubicBezTo>
                      <a:pt x="151386" y="346026"/>
                      <a:pt x="150393" y="347811"/>
                      <a:pt x="150393" y="349694"/>
                    </a:cubicBezTo>
                    <a:lnTo>
                      <a:pt x="150393" y="381415"/>
                    </a:lnTo>
                    <a:cubicBezTo>
                      <a:pt x="150393" y="382605"/>
                      <a:pt x="150791" y="383695"/>
                      <a:pt x="151485" y="384687"/>
                    </a:cubicBezTo>
                    <a:lnTo>
                      <a:pt x="166475" y="404512"/>
                    </a:lnTo>
                    <a:cubicBezTo>
                      <a:pt x="167468" y="405801"/>
                      <a:pt x="169056" y="406594"/>
                      <a:pt x="170644" y="406594"/>
                    </a:cubicBezTo>
                    <a:cubicBezTo>
                      <a:pt x="171141" y="406594"/>
                      <a:pt x="171637" y="406495"/>
                      <a:pt x="172133" y="406396"/>
                    </a:cubicBezTo>
                    <a:cubicBezTo>
                      <a:pt x="174218" y="405801"/>
                      <a:pt x="175707" y="404017"/>
                      <a:pt x="176005" y="401836"/>
                    </a:cubicBezTo>
                    <a:lnTo>
                      <a:pt x="178884" y="373584"/>
                    </a:lnTo>
                    <a:cubicBezTo>
                      <a:pt x="179082" y="372097"/>
                      <a:pt x="178586" y="370511"/>
                      <a:pt x="177593" y="369421"/>
                    </a:cubicBezTo>
                    <a:cubicBezTo>
                      <a:pt x="176998" y="368826"/>
                      <a:pt x="176303" y="368330"/>
                      <a:pt x="175509" y="368033"/>
                    </a:cubicBezTo>
                    <a:lnTo>
                      <a:pt x="175509" y="354750"/>
                    </a:lnTo>
                    <a:cubicBezTo>
                      <a:pt x="175509" y="352172"/>
                      <a:pt x="173722" y="349991"/>
                      <a:pt x="171141" y="349595"/>
                    </a:cubicBezTo>
                    <a:cubicBezTo>
                      <a:pt x="166971" y="348802"/>
                      <a:pt x="162604" y="347216"/>
                      <a:pt x="158236" y="344936"/>
                    </a:cubicBezTo>
                    <a:close/>
                    <a:moveTo>
                      <a:pt x="166475" y="201992"/>
                    </a:moveTo>
                    <a:cubicBezTo>
                      <a:pt x="151386" y="201992"/>
                      <a:pt x="136893" y="208038"/>
                      <a:pt x="129547" y="211706"/>
                    </a:cubicBezTo>
                    <a:cubicBezTo>
                      <a:pt x="127760" y="212598"/>
                      <a:pt x="126569" y="214482"/>
                      <a:pt x="126569" y="216464"/>
                    </a:cubicBezTo>
                    <a:lnTo>
                      <a:pt x="126569" y="225981"/>
                    </a:lnTo>
                    <a:lnTo>
                      <a:pt x="124385" y="225981"/>
                    </a:lnTo>
                    <a:cubicBezTo>
                      <a:pt x="121506" y="225981"/>
                      <a:pt x="119124" y="228360"/>
                      <a:pt x="119124" y="231334"/>
                    </a:cubicBezTo>
                    <a:lnTo>
                      <a:pt x="119124" y="240057"/>
                    </a:lnTo>
                    <a:cubicBezTo>
                      <a:pt x="119124" y="241842"/>
                      <a:pt x="120017" y="243527"/>
                      <a:pt x="121506" y="244518"/>
                    </a:cubicBezTo>
                    <a:lnTo>
                      <a:pt x="126668" y="247888"/>
                    </a:lnTo>
                    <a:lnTo>
                      <a:pt x="126966" y="250069"/>
                    </a:lnTo>
                    <a:cubicBezTo>
                      <a:pt x="128653" y="262758"/>
                      <a:pt x="135801" y="279213"/>
                      <a:pt x="146026" y="294083"/>
                    </a:cubicBezTo>
                    <a:cubicBezTo>
                      <a:pt x="159129" y="313016"/>
                      <a:pt x="171339" y="321442"/>
                      <a:pt x="177593" y="321442"/>
                    </a:cubicBezTo>
                    <a:lnTo>
                      <a:pt x="206183" y="321442"/>
                    </a:lnTo>
                    <a:cubicBezTo>
                      <a:pt x="212536" y="321442"/>
                      <a:pt x="224746" y="313016"/>
                      <a:pt x="237751" y="294083"/>
                    </a:cubicBezTo>
                    <a:cubicBezTo>
                      <a:pt x="248075" y="279213"/>
                      <a:pt x="255222" y="262758"/>
                      <a:pt x="256910" y="250069"/>
                    </a:cubicBezTo>
                    <a:lnTo>
                      <a:pt x="257207" y="247888"/>
                    </a:lnTo>
                    <a:lnTo>
                      <a:pt x="262369" y="244518"/>
                    </a:lnTo>
                    <a:cubicBezTo>
                      <a:pt x="263858" y="243527"/>
                      <a:pt x="264752" y="241842"/>
                      <a:pt x="264752" y="240057"/>
                    </a:cubicBezTo>
                    <a:lnTo>
                      <a:pt x="264752" y="231334"/>
                    </a:lnTo>
                    <a:cubicBezTo>
                      <a:pt x="264752" y="228360"/>
                      <a:pt x="262369" y="225981"/>
                      <a:pt x="259391" y="225981"/>
                    </a:cubicBezTo>
                    <a:lnTo>
                      <a:pt x="256513" y="225981"/>
                    </a:lnTo>
                    <a:cubicBezTo>
                      <a:pt x="256115" y="225287"/>
                      <a:pt x="255520" y="224692"/>
                      <a:pt x="254825" y="224197"/>
                    </a:cubicBezTo>
                    <a:cubicBezTo>
                      <a:pt x="253336" y="223205"/>
                      <a:pt x="251450" y="223106"/>
                      <a:pt x="249762" y="223800"/>
                    </a:cubicBezTo>
                    <a:cubicBezTo>
                      <a:pt x="242615" y="226972"/>
                      <a:pt x="235567" y="228657"/>
                      <a:pt x="228717" y="228657"/>
                    </a:cubicBezTo>
                    <a:cubicBezTo>
                      <a:pt x="216606" y="228657"/>
                      <a:pt x="205587" y="223602"/>
                      <a:pt x="196057" y="213788"/>
                    </a:cubicBezTo>
                    <a:cubicBezTo>
                      <a:pt x="188414" y="205957"/>
                      <a:pt x="178487" y="201992"/>
                      <a:pt x="166475" y="201992"/>
                    </a:cubicBezTo>
                    <a:close/>
                    <a:moveTo>
                      <a:pt x="178487" y="100979"/>
                    </a:moveTo>
                    <a:lnTo>
                      <a:pt x="205389" y="100979"/>
                    </a:lnTo>
                    <a:cubicBezTo>
                      <a:pt x="251152" y="100979"/>
                      <a:pt x="288477" y="138152"/>
                      <a:pt x="288477" y="183950"/>
                    </a:cubicBezTo>
                    <a:lnTo>
                      <a:pt x="288477" y="210021"/>
                    </a:lnTo>
                    <a:cubicBezTo>
                      <a:pt x="291555" y="214383"/>
                      <a:pt x="293242" y="219537"/>
                      <a:pt x="293242" y="224890"/>
                    </a:cubicBezTo>
                    <a:lnTo>
                      <a:pt x="293242" y="243428"/>
                    </a:lnTo>
                    <a:cubicBezTo>
                      <a:pt x="293242" y="250961"/>
                      <a:pt x="289867" y="258198"/>
                      <a:pt x="284109" y="262956"/>
                    </a:cubicBezTo>
                    <a:cubicBezTo>
                      <a:pt x="282620" y="267615"/>
                      <a:pt x="280834" y="272373"/>
                      <a:pt x="278749" y="277132"/>
                    </a:cubicBezTo>
                    <a:cubicBezTo>
                      <a:pt x="274381" y="288234"/>
                      <a:pt x="268226" y="299832"/>
                      <a:pt x="260781" y="310637"/>
                    </a:cubicBezTo>
                    <a:cubicBezTo>
                      <a:pt x="257704" y="315197"/>
                      <a:pt x="253534" y="320649"/>
                      <a:pt x="248670" y="326101"/>
                    </a:cubicBezTo>
                    <a:cubicBezTo>
                      <a:pt x="253137" y="329273"/>
                      <a:pt x="256314" y="332941"/>
                      <a:pt x="257704" y="337303"/>
                    </a:cubicBezTo>
                    <a:lnTo>
                      <a:pt x="316968" y="355245"/>
                    </a:lnTo>
                    <a:cubicBezTo>
                      <a:pt x="358661" y="367240"/>
                      <a:pt x="383875" y="542104"/>
                      <a:pt x="383875" y="549638"/>
                    </a:cubicBezTo>
                    <a:cubicBezTo>
                      <a:pt x="383875" y="558262"/>
                      <a:pt x="376827" y="565300"/>
                      <a:pt x="368091" y="565300"/>
                    </a:cubicBezTo>
                    <a:lnTo>
                      <a:pt x="15685" y="565300"/>
                    </a:lnTo>
                    <a:cubicBezTo>
                      <a:pt x="7048" y="565300"/>
                      <a:pt x="0" y="558262"/>
                      <a:pt x="0" y="549638"/>
                    </a:cubicBezTo>
                    <a:cubicBezTo>
                      <a:pt x="0" y="548745"/>
                      <a:pt x="100" y="547952"/>
                      <a:pt x="199" y="547159"/>
                    </a:cubicBezTo>
                    <a:cubicBezTo>
                      <a:pt x="199" y="547159"/>
                      <a:pt x="25215" y="367240"/>
                      <a:pt x="66908" y="355245"/>
                    </a:cubicBezTo>
                    <a:lnTo>
                      <a:pt x="126172" y="337303"/>
                    </a:lnTo>
                    <a:cubicBezTo>
                      <a:pt x="127562" y="332941"/>
                      <a:pt x="130738" y="329273"/>
                      <a:pt x="135205" y="326101"/>
                    </a:cubicBezTo>
                    <a:cubicBezTo>
                      <a:pt x="130341" y="320649"/>
                      <a:pt x="126172" y="315197"/>
                      <a:pt x="123094" y="310637"/>
                    </a:cubicBezTo>
                    <a:cubicBezTo>
                      <a:pt x="115649" y="299832"/>
                      <a:pt x="109395" y="288234"/>
                      <a:pt x="105127" y="277132"/>
                    </a:cubicBezTo>
                    <a:cubicBezTo>
                      <a:pt x="103042" y="272373"/>
                      <a:pt x="101255" y="267615"/>
                      <a:pt x="99766" y="262956"/>
                    </a:cubicBezTo>
                    <a:cubicBezTo>
                      <a:pt x="94008" y="258099"/>
                      <a:pt x="90633" y="250961"/>
                      <a:pt x="90633" y="243428"/>
                    </a:cubicBezTo>
                    <a:lnTo>
                      <a:pt x="90633" y="224890"/>
                    </a:lnTo>
                    <a:cubicBezTo>
                      <a:pt x="90633" y="219537"/>
                      <a:pt x="92321" y="214383"/>
                      <a:pt x="95398" y="210021"/>
                    </a:cubicBezTo>
                    <a:lnTo>
                      <a:pt x="95398" y="183950"/>
                    </a:lnTo>
                    <a:cubicBezTo>
                      <a:pt x="95398" y="138152"/>
                      <a:pt x="132624" y="100979"/>
                      <a:pt x="178487" y="100979"/>
                    </a:cubicBezTo>
                    <a:close/>
                    <a:moveTo>
                      <a:pt x="479606" y="93305"/>
                    </a:moveTo>
                    <a:cubicBezTo>
                      <a:pt x="488144" y="92017"/>
                      <a:pt x="496086" y="97962"/>
                      <a:pt x="497278" y="106483"/>
                    </a:cubicBezTo>
                    <a:lnTo>
                      <a:pt x="506710" y="172472"/>
                    </a:lnTo>
                    <a:cubicBezTo>
                      <a:pt x="508000" y="180993"/>
                      <a:pt x="502043" y="188821"/>
                      <a:pt x="493505" y="190109"/>
                    </a:cubicBezTo>
                    <a:cubicBezTo>
                      <a:pt x="492711" y="190208"/>
                      <a:pt x="492016" y="190208"/>
                      <a:pt x="491222" y="190208"/>
                    </a:cubicBezTo>
                    <a:cubicBezTo>
                      <a:pt x="483676" y="190208"/>
                      <a:pt x="476925" y="184659"/>
                      <a:pt x="475833" y="176832"/>
                    </a:cubicBezTo>
                    <a:lnTo>
                      <a:pt x="471862" y="148989"/>
                    </a:lnTo>
                    <a:lnTo>
                      <a:pt x="424107" y="213789"/>
                    </a:lnTo>
                    <a:cubicBezTo>
                      <a:pt x="419739" y="219635"/>
                      <a:pt x="411896" y="221716"/>
                      <a:pt x="405244" y="218843"/>
                    </a:cubicBezTo>
                    <a:lnTo>
                      <a:pt x="327506" y="184758"/>
                    </a:lnTo>
                    <a:lnTo>
                      <a:pt x="323237" y="189415"/>
                    </a:lnTo>
                    <a:cubicBezTo>
                      <a:pt x="322940" y="176336"/>
                      <a:pt x="320557" y="163753"/>
                      <a:pt x="316486" y="152061"/>
                    </a:cubicBezTo>
                    <a:cubicBezTo>
                      <a:pt x="320557" y="149980"/>
                      <a:pt x="325422" y="149782"/>
                      <a:pt x="329790" y="151665"/>
                    </a:cubicBezTo>
                    <a:lnTo>
                      <a:pt x="406336" y="185254"/>
                    </a:lnTo>
                    <a:lnTo>
                      <a:pt x="447538" y="129371"/>
                    </a:lnTo>
                    <a:lnTo>
                      <a:pt x="417952" y="133632"/>
                    </a:lnTo>
                    <a:cubicBezTo>
                      <a:pt x="409414" y="134821"/>
                      <a:pt x="401471" y="128876"/>
                      <a:pt x="400280" y="120355"/>
                    </a:cubicBezTo>
                    <a:cubicBezTo>
                      <a:pt x="398989" y="111834"/>
                      <a:pt x="404946" y="104006"/>
                      <a:pt x="413484" y="102718"/>
                    </a:cubicBezTo>
                    <a:close/>
                    <a:moveTo>
                      <a:pt x="183273" y="0"/>
                    </a:moveTo>
                    <a:lnTo>
                      <a:pt x="580456" y="0"/>
                    </a:lnTo>
                    <a:cubicBezTo>
                      <a:pt x="595049" y="0"/>
                      <a:pt x="606862" y="11896"/>
                      <a:pt x="606862" y="26468"/>
                    </a:cubicBezTo>
                    <a:cubicBezTo>
                      <a:pt x="606862" y="35687"/>
                      <a:pt x="602097" y="43816"/>
                      <a:pt x="594850" y="48575"/>
                    </a:cubicBezTo>
                    <a:lnTo>
                      <a:pt x="594850" y="299675"/>
                    </a:lnTo>
                    <a:cubicBezTo>
                      <a:pt x="594850" y="308994"/>
                      <a:pt x="587207" y="316627"/>
                      <a:pt x="577776" y="316627"/>
                    </a:cubicBezTo>
                    <a:lnTo>
                      <a:pt x="304086" y="316627"/>
                    </a:lnTo>
                    <a:cubicBezTo>
                      <a:pt x="306468" y="311770"/>
                      <a:pt x="308652" y="306912"/>
                      <a:pt x="310439" y="302154"/>
                    </a:cubicBezTo>
                    <a:cubicBezTo>
                      <a:pt x="311928" y="298882"/>
                      <a:pt x="313219" y="295611"/>
                      <a:pt x="314410" y="292340"/>
                    </a:cubicBezTo>
                    <a:cubicBezTo>
                      <a:pt x="316991" y="289267"/>
                      <a:pt x="319175" y="285995"/>
                      <a:pt x="320962" y="282625"/>
                    </a:cubicBezTo>
                    <a:lnTo>
                      <a:pt x="560801" y="282625"/>
                    </a:lnTo>
                    <a:lnTo>
                      <a:pt x="560801" y="52837"/>
                    </a:lnTo>
                    <a:lnTo>
                      <a:pt x="203028" y="52837"/>
                    </a:lnTo>
                    <a:lnTo>
                      <a:pt x="203028" y="71871"/>
                    </a:lnTo>
                    <a:lnTo>
                      <a:pt x="174835" y="71871"/>
                    </a:lnTo>
                    <a:cubicBezTo>
                      <a:pt x="172850" y="71871"/>
                      <a:pt x="170864" y="71970"/>
                      <a:pt x="168879" y="72069"/>
                    </a:cubicBezTo>
                    <a:lnTo>
                      <a:pt x="168879" y="48575"/>
                    </a:lnTo>
                    <a:cubicBezTo>
                      <a:pt x="161632" y="43816"/>
                      <a:pt x="156867" y="35687"/>
                      <a:pt x="156867" y="26468"/>
                    </a:cubicBezTo>
                    <a:cubicBezTo>
                      <a:pt x="156867" y="11896"/>
                      <a:pt x="168680" y="0"/>
                      <a:pt x="183273" y="0"/>
                    </a:cubicBezTo>
                    <a:close/>
                  </a:path>
                </a:pathLst>
              </a:custGeom>
              <a:solidFill>
                <a:srgbClr val="FF910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ísľidê">
                <a:extLst>
                  <a:ext uri="{FF2B5EF4-FFF2-40B4-BE49-F238E27FC236}">
                    <a16:creationId xmlns="" xmlns:a16="http://schemas.microsoft.com/office/drawing/2014/main" id="{1E25C738-B855-4208-9774-74BC666A3B98}"/>
                  </a:ext>
                </a:extLst>
              </p:cNvPr>
              <p:cNvSpPr/>
              <p:nvPr/>
            </p:nvSpPr>
            <p:spPr bwMode="auto">
              <a:xfrm>
                <a:off x="4467128" y="4851201"/>
                <a:ext cx="1643229" cy="9290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 smtClean="0">
                    <a:cs typeface="+mn-ea"/>
                    <a:sym typeface="+mn-lt"/>
                  </a:rPr>
                  <a:t>这里粗略地将整个界面划分为图片显示界面，和按钮以及文字框</a:t>
                </a:r>
                <a:endParaRPr lang="en-US" altLang="zh-CN" sz="1100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8" name="îšlídè">
            <a:extLst>
              <a:ext uri="{FF2B5EF4-FFF2-40B4-BE49-F238E27FC236}">
                <a16:creationId xmlns="" xmlns:a16="http://schemas.microsoft.com/office/drawing/2014/main" id="{7B122422-0ED0-4B87-9556-B8B5944F1592}"/>
              </a:ext>
            </a:extLst>
          </p:cNvPr>
          <p:cNvGrpSpPr/>
          <p:nvPr/>
        </p:nvGrpSpPr>
        <p:grpSpPr>
          <a:xfrm>
            <a:off x="9183242" y="4198510"/>
            <a:ext cx="2094806" cy="1731195"/>
            <a:chOff x="4241339" y="4198550"/>
            <a:chExt cx="2094806" cy="1731195"/>
          </a:xfrm>
        </p:grpSpPr>
        <p:sp>
          <p:nvSpPr>
            <p:cNvPr id="39" name="îśḷïdé">
              <a:extLst>
                <a:ext uri="{FF2B5EF4-FFF2-40B4-BE49-F238E27FC236}">
                  <a16:creationId xmlns="" xmlns:a16="http://schemas.microsoft.com/office/drawing/2014/main" id="{720C6C22-CB26-4E2D-947D-8B2507F3460A}"/>
                </a:ext>
              </a:extLst>
            </p:cNvPr>
            <p:cNvSpPr/>
            <p:nvPr/>
          </p:nvSpPr>
          <p:spPr>
            <a:xfrm>
              <a:off x="4241339" y="4198550"/>
              <a:ext cx="2094806" cy="1731195"/>
            </a:xfrm>
            <a:prstGeom prst="roundRect">
              <a:avLst>
                <a:gd name="adj" fmla="val 8559"/>
              </a:avLst>
            </a:prstGeom>
            <a:solidFill>
              <a:srgbClr val="12B789"/>
            </a:solidFill>
            <a:ln w="3175">
              <a:noFill/>
              <a:prstDash val="solid"/>
              <a:round/>
              <a:headEnd/>
              <a:tailEnd/>
            </a:ln>
            <a:effectLst>
              <a:outerShdw blurRad="1270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2000" b="1" i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40" name="íś1ïḓè">
              <a:extLst>
                <a:ext uri="{FF2B5EF4-FFF2-40B4-BE49-F238E27FC236}">
                  <a16:creationId xmlns="" xmlns:a16="http://schemas.microsoft.com/office/drawing/2014/main" id="{F8E04373-5AF1-47A2-B065-A98E76F7B1EC}"/>
                </a:ext>
              </a:extLst>
            </p:cNvPr>
            <p:cNvGrpSpPr/>
            <p:nvPr/>
          </p:nvGrpSpPr>
          <p:grpSpPr>
            <a:xfrm>
              <a:off x="4467128" y="4343398"/>
              <a:ext cx="1643229" cy="1441499"/>
              <a:chOff x="4467128" y="4338780"/>
              <a:chExt cx="1643229" cy="1441499"/>
            </a:xfrm>
          </p:grpSpPr>
          <p:sp>
            <p:nvSpPr>
              <p:cNvPr id="41" name="íŝlíde">
                <a:extLst>
                  <a:ext uri="{FF2B5EF4-FFF2-40B4-BE49-F238E27FC236}">
                    <a16:creationId xmlns="" xmlns:a16="http://schemas.microsoft.com/office/drawing/2014/main" id="{BB115776-617F-44B6-B63B-D0E5AE18E452}"/>
                  </a:ext>
                </a:extLst>
              </p:cNvPr>
              <p:cNvSpPr/>
              <p:nvPr/>
            </p:nvSpPr>
            <p:spPr>
              <a:xfrm>
                <a:off x="4587894" y="4338780"/>
                <a:ext cx="453966" cy="422876"/>
              </a:xfrm>
              <a:custGeom>
                <a:avLst/>
                <a:gdLst>
                  <a:gd name="connsiteX0" fmla="*/ 225640 w 606862"/>
                  <a:gd name="connsiteY0" fmla="*/ 344936 h 565300"/>
                  <a:gd name="connsiteX1" fmla="*/ 212735 w 606862"/>
                  <a:gd name="connsiteY1" fmla="*/ 349595 h 565300"/>
                  <a:gd name="connsiteX2" fmla="*/ 208268 w 606862"/>
                  <a:gd name="connsiteY2" fmla="*/ 354750 h 565300"/>
                  <a:gd name="connsiteX3" fmla="*/ 208268 w 606862"/>
                  <a:gd name="connsiteY3" fmla="*/ 368033 h 565300"/>
                  <a:gd name="connsiteX4" fmla="*/ 206282 w 606862"/>
                  <a:gd name="connsiteY4" fmla="*/ 369421 h 565300"/>
                  <a:gd name="connsiteX5" fmla="*/ 204992 w 606862"/>
                  <a:gd name="connsiteY5" fmla="*/ 373584 h 565300"/>
                  <a:gd name="connsiteX6" fmla="*/ 207870 w 606862"/>
                  <a:gd name="connsiteY6" fmla="*/ 401836 h 565300"/>
                  <a:gd name="connsiteX7" fmla="*/ 211742 w 606862"/>
                  <a:gd name="connsiteY7" fmla="*/ 406396 h 565300"/>
                  <a:gd name="connsiteX8" fmla="*/ 213132 w 606862"/>
                  <a:gd name="connsiteY8" fmla="*/ 406594 h 565300"/>
                  <a:gd name="connsiteX9" fmla="*/ 217400 w 606862"/>
                  <a:gd name="connsiteY9" fmla="*/ 404413 h 565300"/>
                  <a:gd name="connsiteX10" fmla="*/ 232390 w 606862"/>
                  <a:gd name="connsiteY10" fmla="*/ 384687 h 565300"/>
                  <a:gd name="connsiteX11" fmla="*/ 233482 w 606862"/>
                  <a:gd name="connsiteY11" fmla="*/ 381415 h 565300"/>
                  <a:gd name="connsiteX12" fmla="*/ 233383 w 606862"/>
                  <a:gd name="connsiteY12" fmla="*/ 349694 h 565300"/>
                  <a:gd name="connsiteX13" fmla="*/ 230901 w 606862"/>
                  <a:gd name="connsiteY13" fmla="*/ 345134 h 565300"/>
                  <a:gd name="connsiteX14" fmla="*/ 225640 w 606862"/>
                  <a:gd name="connsiteY14" fmla="*/ 344936 h 565300"/>
                  <a:gd name="connsiteX15" fmla="*/ 158236 w 606862"/>
                  <a:gd name="connsiteY15" fmla="*/ 344936 h 565300"/>
                  <a:gd name="connsiteX16" fmla="*/ 152974 w 606862"/>
                  <a:gd name="connsiteY16" fmla="*/ 345134 h 565300"/>
                  <a:gd name="connsiteX17" fmla="*/ 150393 w 606862"/>
                  <a:gd name="connsiteY17" fmla="*/ 349694 h 565300"/>
                  <a:gd name="connsiteX18" fmla="*/ 150393 w 606862"/>
                  <a:gd name="connsiteY18" fmla="*/ 381415 h 565300"/>
                  <a:gd name="connsiteX19" fmla="*/ 151485 w 606862"/>
                  <a:gd name="connsiteY19" fmla="*/ 384687 h 565300"/>
                  <a:gd name="connsiteX20" fmla="*/ 166475 w 606862"/>
                  <a:gd name="connsiteY20" fmla="*/ 404512 h 565300"/>
                  <a:gd name="connsiteX21" fmla="*/ 170644 w 606862"/>
                  <a:gd name="connsiteY21" fmla="*/ 406594 h 565300"/>
                  <a:gd name="connsiteX22" fmla="*/ 172133 w 606862"/>
                  <a:gd name="connsiteY22" fmla="*/ 406396 h 565300"/>
                  <a:gd name="connsiteX23" fmla="*/ 176005 w 606862"/>
                  <a:gd name="connsiteY23" fmla="*/ 401836 h 565300"/>
                  <a:gd name="connsiteX24" fmla="*/ 178884 w 606862"/>
                  <a:gd name="connsiteY24" fmla="*/ 373584 h 565300"/>
                  <a:gd name="connsiteX25" fmla="*/ 177593 w 606862"/>
                  <a:gd name="connsiteY25" fmla="*/ 369421 h 565300"/>
                  <a:gd name="connsiteX26" fmla="*/ 175509 w 606862"/>
                  <a:gd name="connsiteY26" fmla="*/ 368033 h 565300"/>
                  <a:gd name="connsiteX27" fmla="*/ 175509 w 606862"/>
                  <a:gd name="connsiteY27" fmla="*/ 354750 h 565300"/>
                  <a:gd name="connsiteX28" fmla="*/ 171141 w 606862"/>
                  <a:gd name="connsiteY28" fmla="*/ 349595 h 565300"/>
                  <a:gd name="connsiteX29" fmla="*/ 158236 w 606862"/>
                  <a:gd name="connsiteY29" fmla="*/ 344936 h 565300"/>
                  <a:gd name="connsiteX30" fmla="*/ 166475 w 606862"/>
                  <a:gd name="connsiteY30" fmla="*/ 201992 h 565300"/>
                  <a:gd name="connsiteX31" fmla="*/ 129547 w 606862"/>
                  <a:gd name="connsiteY31" fmla="*/ 211706 h 565300"/>
                  <a:gd name="connsiteX32" fmla="*/ 126569 w 606862"/>
                  <a:gd name="connsiteY32" fmla="*/ 216464 h 565300"/>
                  <a:gd name="connsiteX33" fmla="*/ 126569 w 606862"/>
                  <a:gd name="connsiteY33" fmla="*/ 225981 h 565300"/>
                  <a:gd name="connsiteX34" fmla="*/ 124385 w 606862"/>
                  <a:gd name="connsiteY34" fmla="*/ 225981 h 565300"/>
                  <a:gd name="connsiteX35" fmla="*/ 119124 w 606862"/>
                  <a:gd name="connsiteY35" fmla="*/ 231334 h 565300"/>
                  <a:gd name="connsiteX36" fmla="*/ 119124 w 606862"/>
                  <a:gd name="connsiteY36" fmla="*/ 240057 h 565300"/>
                  <a:gd name="connsiteX37" fmla="*/ 121506 w 606862"/>
                  <a:gd name="connsiteY37" fmla="*/ 244518 h 565300"/>
                  <a:gd name="connsiteX38" fmla="*/ 126668 w 606862"/>
                  <a:gd name="connsiteY38" fmla="*/ 247888 h 565300"/>
                  <a:gd name="connsiteX39" fmla="*/ 126966 w 606862"/>
                  <a:gd name="connsiteY39" fmla="*/ 250069 h 565300"/>
                  <a:gd name="connsiteX40" fmla="*/ 146026 w 606862"/>
                  <a:gd name="connsiteY40" fmla="*/ 294083 h 565300"/>
                  <a:gd name="connsiteX41" fmla="*/ 177593 w 606862"/>
                  <a:gd name="connsiteY41" fmla="*/ 321442 h 565300"/>
                  <a:gd name="connsiteX42" fmla="*/ 206183 w 606862"/>
                  <a:gd name="connsiteY42" fmla="*/ 321442 h 565300"/>
                  <a:gd name="connsiteX43" fmla="*/ 237751 w 606862"/>
                  <a:gd name="connsiteY43" fmla="*/ 294083 h 565300"/>
                  <a:gd name="connsiteX44" fmla="*/ 256910 w 606862"/>
                  <a:gd name="connsiteY44" fmla="*/ 250069 h 565300"/>
                  <a:gd name="connsiteX45" fmla="*/ 257207 w 606862"/>
                  <a:gd name="connsiteY45" fmla="*/ 247888 h 565300"/>
                  <a:gd name="connsiteX46" fmla="*/ 262369 w 606862"/>
                  <a:gd name="connsiteY46" fmla="*/ 244518 h 565300"/>
                  <a:gd name="connsiteX47" fmla="*/ 264752 w 606862"/>
                  <a:gd name="connsiteY47" fmla="*/ 240057 h 565300"/>
                  <a:gd name="connsiteX48" fmla="*/ 264752 w 606862"/>
                  <a:gd name="connsiteY48" fmla="*/ 231334 h 565300"/>
                  <a:gd name="connsiteX49" fmla="*/ 259391 w 606862"/>
                  <a:gd name="connsiteY49" fmla="*/ 225981 h 565300"/>
                  <a:gd name="connsiteX50" fmla="*/ 256513 w 606862"/>
                  <a:gd name="connsiteY50" fmla="*/ 225981 h 565300"/>
                  <a:gd name="connsiteX51" fmla="*/ 254825 w 606862"/>
                  <a:gd name="connsiteY51" fmla="*/ 224197 h 565300"/>
                  <a:gd name="connsiteX52" fmla="*/ 249762 w 606862"/>
                  <a:gd name="connsiteY52" fmla="*/ 223800 h 565300"/>
                  <a:gd name="connsiteX53" fmla="*/ 228717 w 606862"/>
                  <a:gd name="connsiteY53" fmla="*/ 228657 h 565300"/>
                  <a:gd name="connsiteX54" fmla="*/ 196057 w 606862"/>
                  <a:gd name="connsiteY54" fmla="*/ 213788 h 565300"/>
                  <a:gd name="connsiteX55" fmla="*/ 166475 w 606862"/>
                  <a:gd name="connsiteY55" fmla="*/ 201992 h 565300"/>
                  <a:gd name="connsiteX56" fmla="*/ 178487 w 606862"/>
                  <a:gd name="connsiteY56" fmla="*/ 100979 h 565300"/>
                  <a:gd name="connsiteX57" fmla="*/ 205389 w 606862"/>
                  <a:gd name="connsiteY57" fmla="*/ 100979 h 565300"/>
                  <a:gd name="connsiteX58" fmla="*/ 288477 w 606862"/>
                  <a:gd name="connsiteY58" fmla="*/ 183950 h 565300"/>
                  <a:gd name="connsiteX59" fmla="*/ 288477 w 606862"/>
                  <a:gd name="connsiteY59" fmla="*/ 210021 h 565300"/>
                  <a:gd name="connsiteX60" fmla="*/ 293242 w 606862"/>
                  <a:gd name="connsiteY60" fmla="*/ 224890 h 565300"/>
                  <a:gd name="connsiteX61" fmla="*/ 293242 w 606862"/>
                  <a:gd name="connsiteY61" fmla="*/ 243428 h 565300"/>
                  <a:gd name="connsiteX62" fmla="*/ 284109 w 606862"/>
                  <a:gd name="connsiteY62" fmla="*/ 262956 h 565300"/>
                  <a:gd name="connsiteX63" fmla="*/ 278749 w 606862"/>
                  <a:gd name="connsiteY63" fmla="*/ 277132 h 565300"/>
                  <a:gd name="connsiteX64" fmla="*/ 260781 w 606862"/>
                  <a:gd name="connsiteY64" fmla="*/ 310637 h 565300"/>
                  <a:gd name="connsiteX65" fmla="*/ 248670 w 606862"/>
                  <a:gd name="connsiteY65" fmla="*/ 326101 h 565300"/>
                  <a:gd name="connsiteX66" fmla="*/ 257704 w 606862"/>
                  <a:gd name="connsiteY66" fmla="*/ 337303 h 565300"/>
                  <a:gd name="connsiteX67" fmla="*/ 316968 w 606862"/>
                  <a:gd name="connsiteY67" fmla="*/ 355245 h 565300"/>
                  <a:gd name="connsiteX68" fmla="*/ 383875 w 606862"/>
                  <a:gd name="connsiteY68" fmla="*/ 549638 h 565300"/>
                  <a:gd name="connsiteX69" fmla="*/ 368091 w 606862"/>
                  <a:gd name="connsiteY69" fmla="*/ 565300 h 565300"/>
                  <a:gd name="connsiteX70" fmla="*/ 15685 w 606862"/>
                  <a:gd name="connsiteY70" fmla="*/ 565300 h 565300"/>
                  <a:gd name="connsiteX71" fmla="*/ 0 w 606862"/>
                  <a:gd name="connsiteY71" fmla="*/ 549638 h 565300"/>
                  <a:gd name="connsiteX72" fmla="*/ 199 w 606862"/>
                  <a:gd name="connsiteY72" fmla="*/ 547159 h 565300"/>
                  <a:gd name="connsiteX73" fmla="*/ 66908 w 606862"/>
                  <a:gd name="connsiteY73" fmla="*/ 355245 h 565300"/>
                  <a:gd name="connsiteX74" fmla="*/ 126172 w 606862"/>
                  <a:gd name="connsiteY74" fmla="*/ 337303 h 565300"/>
                  <a:gd name="connsiteX75" fmla="*/ 135205 w 606862"/>
                  <a:gd name="connsiteY75" fmla="*/ 326101 h 565300"/>
                  <a:gd name="connsiteX76" fmla="*/ 123094 w 606862"/>
                  <a:gd name="connsiteY76" fmla="*/ 310637 h 565300"/>
                  <a:gd name="connsiteX77" fmla="*/ 105127 w 606862"/>
                  <a:gd name="connsiteY77" fmla="*/ 277132 h 565300"/>
                  <a:gd name="connsiteX78" fmla="*/ 99766 w 606862"/>
                  <a:gd name="connsiteY78" fmla="*/ 262956 h 565300"/>
                  <a:gd name="connsiteX79" fmla="*/ 90633 w 606862"/>
                  <a:gd name="connsiteY79" fmla="*/ 243428 h 565300"/>
                  <a:gd name="connsiteX80" fmla="*/ 90633 w 606862"/>
                  <a:gd name="connsiteY80" fmla="*/ 224890 h 565300"/>
                  <a:gd name="connsiteX81" fmla="*/ 95398 w 606862"/>
                  <a:gd name="connsiteY81" fmla="*/ 210021 h 565300"/>
                  <a:gd name="connsiteX82" fmla="*/ 95398 w 606862"/>
                  <a:gd name="connsiteY82" fmla="*/ 183950 h 565300"/>
                  <a:gd name="connsiteX83" fmla="*/ 178487 w 606862"/>
                  <a:gd name="connsiteY83" fmla="*/ 100979 h 565300"/>
                  <a:gd name="connsiteX84" fmla="*/ 479606 w 606862"/>
                  <a:gd name="connsiteY84" fmla="*/ 93305 h 565300"/>
                  <a:gd name="connsiteX85" fmla="*/ 497278 w 606862"/>
                  <a:gd name="connsiteY85" fmla="*/ 106483 h 565300"/>
                  <a:gd name="connsiteX86" fmla="*/ 506710 w 606862"/>
                  <a:gd name="connsiteY86" fmla="*/ 172472 h 565300"/>
                  <a:gd name="connsiteX87" fmla="*/ 493505 w 606862"/>
                  <a:gd name="connsiteY87" fmla="*/ 190109 h 565300"/>
                  <a:gd name="connsiteX88" fmla="*/ 491222 w 606862"/>
                  <a:gd name="connsiteY88" fmla="*/ 190208 h 565300"/>
                  <a:gd name="connsiteX89" fmla="*/ 475833 w 606862"/>
                  <a:gd name="connsiteY89" fmla="*/ 176832 h 565300"/>
                  <a:gd name="connsiteX90" fmla="*/ 471862 w 606862"/>
                  <a:gd name="connsiteY90" fmla="*/ 148989 h 565300"/>
                  <a:gd name="connsiteX91" fmla="*/ 424107 w 606862"/>
                  <a:gd name="connsiteY91" fmla="*/ 213789 h 565300"/>
                  <a:gd name="connsiteX92" fmla="*/ 405244 w 606862"/>
                  <a:gd name="connsiteY92" fmla="*/ 218843 h 565300"/>
                  <a:gd name="connsiteX93" fmla="*/ 327506 w 606862"/>
                  <a:gd name="connsiteY93" fmla="*/ 184758 h 565300"/>
                  <a:gd name="connsiteX94" fmla="*/ 323237 w 606862"/>
                  <a:gd name="connsiteY94" fmla="*/ 189415 h 565300"/>
                  <a:gd name="connsiteX95" fmla="*/ 316486 w 606862"/>
                  <a:gd name="connsiteY95" fmla="*/ 152061 h 565300"/>
                  <a:gd name="connsiteX96" fmla="*/ 329790 w 606862"/>
                  <a:gd name="connsiteY96" fmla="*/ 151665 h 565300"/>
                  <a:gd name="connsiteX97" fmla="*/ 406336 w 606862"/>
                  <a:gd name="connsiteY97" fmla="*/ 185254 h 565300"/>
                  <a:gd name="connsiteX98" fmla="*/ 447538 w 606862"/>
                  <a:gd name="connsiteY98" fmla="*/ 129371 h 565300"/>
                  <a:gd name="connsiteX99" fmla="*/ 417952 w 606862"/>
                  <a:gd name="connsiteY99" fmla="*/ 133632 h 565300"/>
                  <a:gd name="connsiteX100" fmla="*/ 400280 w 606862"/>
                  <a:gd name="connsiteY100" fmla="*/ 120355 h 565300"/>
                  <a:gd name="connsiteX101" fmla="*/ 413484 w 606862"/>
                  <a:gd name="connsiteY101" fmla="*/ 102718 h 565300"/>
                  <a:gd name="connsiteX102" fmla="*/ 183273 w 606862"/>
                  <a:gd name="connsiteY102" fmla="*/ 0 h 565300"/>
                  <a:gd name="connsiteX103" fmla="*/ 580456 w 606862"/>
                  <a:gd name="connsiteY103" fmla="*/ 0 h 565300"/>
                  <a:gd name="connsiteX104" fmla="*/ 606862 w 606862"/>
                  <a:gd name="connsiteY104" fmla="*/ 26468 h 565300"/>
                  <a:gd name="connsiteX105" fmla="*/ 594850 w 606862"/>
                  <a:gd name="connsiteY105" fmla="*/ 48575 h 565300"/>
                  <a:gd name="connsiteX106" fmla="*/ 594850 w 606862"/>
                  <a:gd name="connsiteY106" fmla="*/ 299675 h 565300"/>
                  <a:gd name="connsiteX107" fmla="*/ 577776 w 606862"/>
                  <a:gd name="connsiteY107" fmla="*/ 316627 h 565300"/>
                  <a:gd name="connsiteX108" fmla="*/ 304086 w 606862"/>
                  <a:gd name="connsiteY108" fmla="*/ 316627 h 565300"/>
                  <a:gd name="connsiteX109" fmla="*/ 310439 w 606862"/>
                  <a:gd name="connsiteY109" fmla="*/ 302154 h 565300"/>
                  <a:gd name="connsiteX110" fmla="*/ 314410 w 606862"/>
                  <a:gd name="connsiteY110" fmla="*/ 292340 h 565300"/>
                  <a:gd name="connsiteX111" fmla="*/ 320962 w 606862"/>
                  <a:gd name="connsiteY111" fmla="*/ 282625 h 565300"/>
                  <a:gd name="connsiteX112" fmla="*/ 560801 w 606862"/>
                  <a:gd name="connsiteY112" fmla="*/ 282625 h 565300"/>
                  <a:gd name="connsiteX113" fmla="*/ 560801 w 606862"/>
                  <a:gd name="connsiteY113" fmla="*/ 52837 h 565300"/>
                  <a:gd name="connsiteX114" fmla="*/ 203028 w 606862"/>
                  <a:gd name="connsiteY114" fmla="*/ 52837 h 565300"/>
                  <a:gd name="connsiteX115" fmla="*/ 203028 w 606862"/>
                  <a:gd name="connsiteY115" fmla="*/ 71871 h 565300"/>
                  <a:gd name="connsiteX116" fmla="*/ 174835 w 606862"/>
                  <a:gd name="connsiteY116" fmla="*/ 71871 h 565300"/>
                  <a:gd name="connsiteX117" fmla="*/ 168879 w 606862"/>
                  <a:gd name="connsiteY117" fmla="*/ 72069 h 565300"/>
                  <a:gd name="connsiteX118" fmla="*/ 168879 w 606862"/>
                  <a:gd name="connsiteY118" fmla="*/ 48575 h 565300"/>
                  <a:gd name="connsiteX119" fmla="*/ 156867 w 606862"/>
                  <a:gd name="connsiteY119" fmla="*/ 26468 h 565300"/>
                  <a:gd name="connsiteX120" fmla="*/ 183273 w 606862"/>
                  <a:gd name="connsiteY120" fmla="*/ 0 h 56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606862" h="565300">
                    <a:moveTo>
                      <a:pt x="225640" y="344936"/>
                    </a:moveTo>
                    <a:cubicBezTo>
                      <a:pt x="221272" y="347315"/>
                      <a:pt x="216904" y="348802"/>
                      <a:pt x="212735" y="349595"/>
                    </a:cubicBezTo>
                    <a:cubicBezTo>
                      <a:pt x="210154" y="349991"/>
                      <a:pt x="208268" y="352172"/>
                      <a:pt x="208268" y="354750"/>
                    </a:cubicBezTo>
                    <a:lnTo>
                      <a:pt x="208268" y="368033"/>
                    </a:lnTo>
                    <a:cubicBezTo>
                      <a:pt x="207573" y="368330"/>
                      <a:pt x="206878" y="368826"/>
                      <a:pt x="206282" y="369421"/>
                    </a:cubicBezTo>
                    <a:cubicBezTo>
                      <a:pt x="205289" y="370511"/>
                      <a:pt x="204793" y="371998"/>
                      <a:pt x="204992" y="373584"/>
                    </a:cubicBezTo>
                    <a:lnTo>
                      <a:pt x="207870" y="401836"/>
                    </a:lnTo>
                    <a:cubicBezTo>
                      <a:pt x="208069" y="404017"/>
                      <a:pt x="209657" y="405801"/>
                      <a:pt x="211742" y="406396"/>
                    </a:cubicBezTo>
                    <a:cubicBezTo>
                      <a:pt x="212238" y="406495"/>
                      <a:pt x="212735" y="406594"/>
                      <a:pt x="213132" y="406594"/>
                    </a:cubicBezTo>
                    <a:cubicBezTo>
                      <a:pt x="214819" y="406594"/>
                      <a:pt x="216408" y="405801"/>
                      <a:pt x="217400" y="404413"/>
                    </a:cubicBezTo>
                    <a:lnTo>
                      <a:pt x="232390" y="384687"/>
                    </a:lnTo>
                    <a:cubicBezTo>
                      <a:pt x="233085" y="383695"/>
                      <a:pt x="233383" y="382605"/>
                      <a:pt x="233482" y="381415"/>
                    </a:cubicBezTo>
                    <a:lnTo>
                      <a:pt x="233383" y="349694"/>
                    </a:lnTo>
                    <a:cubicBezTo>
                      <a:pt x="233383" y="347811"/>
                      <a:pt x="232489" y="346026"/>
                      <a:pt x="230901" y="345134"/>
                    </a:cubicBezTo>
                    <a:cubicBezTo>
                      <a:pt x="229213" y="344143"/>
                      <a:pt x="227228" y="344143"/>
                      <a:pt x="225640" y="344936"/>
                    </a:cubicBezTo>
                    <a:close/>
                    <a:moveTo>
                      <a:pt x="158236" y="344936"/>
                    </a:moveTo>
                    <a:cubicBezTo>
                      <a:pt x="156548" y="344044"/>
                      <a:pt x="154563" y="344143"/>
                      <a:pt x="152974" y="345134"/>
                    </a:cubicBezTo>
                    <a:cubicBezTo>
                      <a:pt x="151386" y="346026"/>
                      <a:pt x="150393" y="347811"/>
                      <a:pt x="150393" y="349694"/>
                    </a:cubicBezTo>
                    <a:lnTo>
                      <a:pt x="150393" y="381415"/>
                    </a:lnTo>
                    <a:cubicBezTo>
                      <a:pt x="150393" y="382605"/>
                      <a:pt x="150791" y="383695"/>
                      <a:pt x="151485" y="384687"/>
                    </a:cubicBezTo>
                    <a:lnTo>
                      <a:pt x="166475" y="404512"/>
                    </a:lnTo>
                    <a:cubicBezTo>
                      <a:pt x="167468" y="405801"/>
                      <a:pt x="169056" y="406594"/>
                      <a:pt x="170644" y="406594"/>
                    </a:cubicBezTo>
                    <a:cubicBezTo>
                      <a:pt x="171141" y="406594"/>
                      <a:pt x="171637" y="406495"/>
                      <a:pt x="172133" y="406396"/>
                    </a:cubicBezTo>
                    <a:cubicBezTo>
                      <a:pt x="174218" y="405801"/>
                      <a:pt x="175707" y="404017"/>
                      <a:pt x="176005" y="401836"/>
                    </a:cubicBezTo>
                    <a:lnTo>
                      <a:pt x="178884" y="373584"/>
                    </a:lnTo>
                    <a:cubicBezTo>
                      <a:pt x="179082" y="372097"/>
                      <a:pt x="178586" y="370511"/>
                      <a:pt x="177593" y="369421"/>
                    </a:cubicBezTo>
                    <a:cubicBezTo>
                      <a:pt x="176998" y="368826"/>
                      <a:pt x="176303" y="368330"/>
                      <a:pt x="175509" y="368033"/>
                    </a:cubicBezTo>
                    <a:lnTo>
                      <a:pt x="175509" y="354750"/>
                    </a:lnTo>
                    <a:cubicBezTo>
                      <a:pt x="175509" y="352172"/>
                      <a:pt x="173722" y="349991"/>
                      <a:pt x="171141" y="349595"/>
                    </a:cubicBezTo>
                    <a:cubicBezTo>
                      <a:pt x="166971" y="348802"/>
                      <a:pt x="162604" y="347216"/>
                      <a:pt x="158236" y="344936"/>
                    </a:cubicBezTo>
                    <a:close/>
                    <a:moveTo>
                      <a:pt x="166475" y="201992"/>
                    </a:moveTo>
                    <a:cubicBezTo>
                      <a:pt x="151386" y="201992"/>
                      <a:pt x="136893" y="208038"/>
                      <a:pt x="129547" y="211706"/>
                    </a:cubicBezTo>
                    <a:cubicBezTo>
                      <a:pt x="127760" y="212598"/>
                      <a:pt x="126569" y="214482"/>
                      <a:pt x="126569" y="216464"/>
                    </a:cubicBezTo>
                    <a:lnTo>
                      <a:pt x="126569" y="225981"/>
                    </a:lnTo>
                    <a:lnTo>
                      <a:pt x="124385" y="225981"/>
                    </a:lnTo>
                    <a:cubicBezTo>
                      <a:pt x="121506" y="225981"/>
                      <a:pt x="119124" y="228360"/>
                      <a:pt x="119124" y="231334"/>
                    </a:cubicBezTo>
                    <a:lnTo>
                      <a:pt x="119124" y="240057"/>
                    </a:lnTo>
                    <a:cubicBezTo>
                      <a:pt x="119124" y="241842"/>
                      <a:pt x="120017" y="243527"/>
                      <a:pt x="121506" y="244518"/>
                    </a:cubicBezTo>
                    <a:lnTo>
                      <a:pt x="126668" y="247888"/>
                    </a:lnTo>
                    <a:lnTo>
                      <a:pt x="126966" y="250069"/>
                    </a:lnTo>
                    <a:cubicBezTo>
                      <a:pt x="128653" y="262758"/>
                      <a:pt x="135801" y="279213"/>
                      <a:pt x="146026" y="294083"/>
                    </a:cubicBezTo>
                    <a:cubicBezTo>
                      <a:pt x="159129" y="313016"/>
                      <a:pt x="171339" y="321442"/>
                      <a:pt x="177593" y="321442"/>
                    </a:cubicBezTo>
                    <a:lnTo>
                      <a:pt x="206183" y="321442"/>
                    </a:lnTo>
                    <a:cubicBezTo>
                      <a:pt x="212536" y="321442"/>
                      <a:pt x="224746" y="313016"/>
                      <a:pt x="237751" y="294083"/>
                    </a:cubicBezTo>
                    <a:cubicBezTo>
                      <a:pt x="248075" y="279213"/>
                      <a:pt x="255222" y="262758"/>
                      <a:pt x="256910" y="250069"/>
                    </a:cubicBezTo>
                    <a:lnTo>
                      <a:pt x="257207" y="247888"/>
                    </a:lnTo>
                    <a:lnTo>
                      <a:pt x="262369" y="244518"/>
                    </a:lnTo>
                    <a:cubicBezTo>
                      <a:pt x="263858" y="243527"/>
                      <a:pt x="264752" y="241842"/>
                      <a:pt x="264752" y="240057"/>
                    </a:cubicBezTo>
                    <a:lnTo>
                      <a:pt x="264752" y="231334"/>
                    </a:lnTo>
                    <a:cubicBezTo>
                      <a:pt x="264752" y="228360"/>
                      <a:pt x="262369" y="225981"/>
                      <a:pt x="259391" y="225981"/>
                    </a:cubicBezTo>
                    <a:lnTo>
                      <a:pt x="256513" y="225981"/>
                    </a:lnTo>
                    <a:cubicBezTo>
                      <a:pt x="256115" y="225287"/>
                      <a:pt x="255520" y="224692"/>
                      <a:pt x="254825" y="224197"/>
                    </a:cubicBezTo>
                    <a:cubicBezTo>
                      <a:pt x="253336" y="223205"/>
                      <a:pt x="251450" y="223106"/>
                      <a:pt x="249762" y="223800"/>
                    </a:cubicBezTo>
                    <a:cubicBezTo>
                      <a:pt x="242615" y="226972"/>
                      <a:pt x="235567" y="228657"/>
                      <a:pt x="228717" y="228657"/>
                    </a:cubicBezTo>
                    <a:cubicBezTo>
                      <a:pt x="216606" y="228657"/>
                      <a:pt x="205587" y="223602"/>
                      <a:pt x="196057" y="213788"/>
                    </a:cubicBezTo>
                    <a:cubicBezTo>
                      <a:pt x="188414" y="205957"/>
                      <a:pt x="178487" y="201992"/>
                      <a:pt x="166475" y="201992"/>
                    </a:cubicBezTo>
                    <a:close/>
                    <a:moveTo>
                      <a:pt x="178487" y="100979"/>
                    </a:moveTo>
                    <a:lnTo>
                      <a:pt x="205389" y="100979"/>
                    </a:lnTo>
                    <a:cubicBezTo>
                      <a:pt x="251152" y="100979"/>
                      <a:pt x="288477" y="138152"/>
                      <a:pt x="288477" y="183950"/>
                    </a:cubicBezTo>
                    <a:lnTo>
                      <a:pt x="288477" y="210021"/>
                    </a:lnTo>
                    <a:cubicBezTo>
                      <a:pt x="291555" y="214383"/>
                      <a:pt x="293242" y="219537"/>
                      <a:pt x="293242" y="224890"/>
                    </a:cubicBezTo>
                    <a:lnTo>
                      <a:pt x="293242" y="243428"/>
                    </a:lnTo>
                    <a:cubicBezTo>
                      <a:pt x="293242" y="250961"/>
                      <a:pt x="289867" y="258198"/>
                      <a:pt x="284109" y="262956"/>
                    </a:cubicBezTo>
                    <a:cubicBezTo>
                      <a:pt x="282620" y="267615"/>
                      <a:pt x="280834" y="272373"/>
                      <a:pt x="278749" y="277132"/>
                    </a:cubicBezTo>
                    <a:cubicBezTo>
                      <a:pt x="274381" y="288234"/>
                      <a:pt x="268226" y="299832"/>
                      <a:pt x="260781" y="310637"/>
                    </a:cubicBezTo>
                    <a:cubicBezTo>
                      <a:pt x="257704" y="315197"/>
                      <a:pt x="253534" y="320649"/>
                      <a:pt x="248670" y="326101"/>
                    </a:cubicBezTo>
                    <a:cubicBezTo>
                      <a:pt x="253137" y="329273"/>
                      <a:pt x="256314" y="332941"/>
                      <a:pt x="257704" y="337303"/>
                    </a:cubicBezTo>
                    <a:lnTo>
                      <a:pt x="316968" y="355245"/>
                    </a:lnTo>
                    <a:cubicBezTo>
                      <a:pt x="358661" y="367240"/>
                      <a:pt x="383875" y="542104"/>
                      <a:pt x="383875" y="549638"/>
                    </a:cubicBezTo>
                    <a:cubicBezTo>
                      <a:pt x="383875" y="558262"/>
                      <a:pt x="376827" y="565300"/>
                      <a:pt x="368091" y="565300"/>
                    </a:cubicBezTo>
                    <a:lnTo>
                      <a:pt x="15685" y="565300"/>
                    </a:lnTo>
                    <a:cubicBezTo>
                      <a:pt x="7048" y="565300"/>
                      <a:pt x="0" y="558262"/>
                      <a:pt x="0" y="549638"/>
                    </a:cubicBezTo>
                    <a:cubicBezTo>
                      <a:pt x="0" y="548745"/>
                      <a:pt x="100" y="547952"/>
                      <a:pt x="199" y="547159"/>
                    </a:cubicBezTo>
                    <a:cubicBezTo>
                      <a:pt x="199" y="547159"/>
                      <a:pt x="25215" y="367240"/>
                      <a:pt x="66908" y="355245"/>
                    </a:cubicBezTo>
                    <a:lnTo>
                      <a:pt x="126172" y="337303"/>
                    </a:lnTo>
                    <a:cubicBezTo>
                      <a:pt x="127562" y="332941"/>
                      <a:pt x="130738" y="329273"/>
                      <a:pt x="135205" y="326101"/>
                    </a:cubicBezTo>
                    <a:cubicBezTo>
                      <a:pt x="130341" y="320649"/>
                      <a:pt x="126172" y="315197"/>
                      <a:pt x="123094" y="310637"/>
                    </a:cubicBezTo>
                    <a:cubicBezTo>
                      <a:pt x="115649" y="299832"/>
                      <a:pt x="109395" y="288234"/>
                      <a:pt x="105127" y="277132"/>
                    </a:cubicBezTo>
                    <a:cubicBezTo>
                      <a:pt x="103042" y="272373"/>
                      <a:pt x="101255" y="267615"/>
                      <a:pt x="99766" y="262956"/>
                    </a:cubicBezTo>
                    <a:cubicBezTo>
                      <a:pt x="94008" y="258099"/>
                      <a:pt x="90633" y="250961"/>
                      <a:pt x="90633" y="243428"/>
                    </a:cubicBezTo>
                    <a:lnTo>
                      <a:pt x="90633" y="224890"/>
                    </a:lnTo>
                    <a:cubicBezTo>
                      <a:pt x="90633" y="219537"/>
                      <a:pt x="92321" y="214383"/>
                      <a:pt x="95398" y="210021"/>
                    </a:cubicBezTo>
                    <a:lnTo>
                      <a:pt x="95398" y="183950"/>
                    </a:lnTo>
                    <a:cubicBezTo>
                      <a:pt x="95398" y="138152"/>
                      <a:pt x="132624" y="100979"/>
                      <a:pt x="178487" y="100979"/>
                    </a:cubicBezTo>
                    <a:close/>
                    <a:moveTo>
                      <a:pt x="479606" y="93305"/>
                    </a:moveTo>
                    <a:cubicBezTo>
                      <a:pt x="488144" y="92017"/>
                      <a:pt x="496086" y="97962"/>
                      <a:pt x="497278" y="106483"/>
                    </a:cubicBezTo>
                    <a:lnTo>
                      <a:pt x="506710" y="172472"/>
                    </a:lnTo>
                    <a:cubicBezTo>
                      <a:pt x="508000" y="180993"/>
                      <a:pt x="502043" y="188821"/>
                      <a:pt x="493505" y="190109"/>
                    </a:cubicBezTo>
                    <a:cubicBezTo>
                      <a:pt x="492711" y="190208"/>
                      <a:pt x="492016" y="190208"/>
                      <a:pt x="491222" y="190208"/>
                    </a:cubicBezTo>
                    <a:cubicBezTo>
                      <a:pt x="483676" y="190208"/>
                      <a:pt x="476925" y="184659"/>
                      <a:pt x="475833" y="176832"/>
                    </a:cubicBezTo>
                    <a:lnTo>
                      <a:pt x="471862" y="148989"/>
                    </a:lnTo>
                    <a:lnTo>
                      <a:pt x="424107" y="213789"/>
                    </a:lnTo>
                    <a:cubicBezTo>
                      <a:pt x="419739" y="219635"/>
                      <a:pt x="411896" y="221716"/>
                      <a:pt x="405244" y="218843"/>
                    </a:cubicBezTo>
                    <a:lnTo>
                      <a:pt x="327506" y="184758"/>
                    </a:lnTo>
                    <a:lnTo>
                      <a:pt x="323237" y="189415"/>
                    </a:lnTo>
                    <a:cubicBezTo>
                      <a:pt x="322940" y="176336"/>
                      <a:pt x="320557" y="163753"/>
                      <a:pt x="316486" y="152061"/>
                    </a:cubicBezTo>
                    <a:cubicBezTo>
                      <a:pt x="320557" y="149980"/>
                      <a:pt x="325422" y="149782"/>
                      <a:pt x="329790" y="151665"/>
                    </a:cubicBezTo>
                    <a:lnTo>
                      <a:pt x="406336" y="185254"/>
                    </a:lnTo>
                    <a:lnTo>
                      <a:pt x="447538" y="129371"/>
                    </a:lnTo>
                    <a:lnTo>
                      <a:pt x="417952" y="133632"/>
                    </a:lnTo>
                    <a:cubicBezTo>
                      <a:pt x="409414" y="134821"/>
                      <a:pt x="401471" y="128876"/>
                      <a:pt x="400280" y="120355"/>
                    </a:cubicBezTo>
                    <a:cubicBezTo>
                      <a:pt x="398989" y="111834"/>
                      <a:pt x="404946" y="104006"/>
                      <a:pt x="413484" y="102718"/>
                    </a:cubicBezTo>
                    <a:close/>
                    <a:moveTo>
                      <a:pt x="183273" y="0"/>
                    </a:moveTo>
                    <a:lnTo>
                      <a:pt x="580456" y="0"/>
                    </a:lnTo>
                    <a:cubicBezTo>
                      <a:pt x="595049" y="0"/>
                      <a:pt x="606862" y="11896"/>
                      <a:pt x="606862" y="26468"/>
                    </a:cubicBezTo>
                    <a:cubicBezTo>
                      <a:pt x="606862" y="35687"/>
                      <a:pt x="602097" y="43816"/>
                      <a:pt x="594850" y="48575"/>
                    </a:cubicBezTo>
                    <a:lnTo>
                      <a:pt x="594850" y="299675"/>
                    </a:lnTo>
                    <a:cubicBezTo>
                      <a:pt x="594850" y="308994"/>
                      <a:pt x="587207" y="316627"/>
                      <a:pt x="577776" y="316627"/>
                    </a:cubicBezTo>
                    <a:lnTo>
                      <a:pt x="304086" y="316627"/>
                    </a:lnTo>
                    <a:cubicBezTo>
                      <a:pt x="306468" y="311770"/>
                      <a:pt x="308652" y="306912"/>
                      <a:pt x="310439" y="302154"/>
                    </a:cubicBezTo>
                    <a:cubicBezTo>
                      <a:pt x="311928" y="298882"/>
                      <a:pt x="313219" y="295611"/>
                      <a:pt x="314410" y="292340"/>
                    </a:cubicBezTo>
                    <a:cubicBezTo>
                      <a:pt x="316991" y="289267"/>
                      <a:pt x="319175" y="285995"/>
                      <a:pt x="320962" y="282625"/>
                    </a:cubicBezTo>
                    <a:lnTo>
                      <a:pt x="560801" y="282625"/>
                    </a:lnTo>
                    <a:lnTo>
                      <a:pt x="560801" y="52837"/>
                    </a:lnTo>
                    <a:lnTo>
                      <a:pt x="203028" y="52837"/>
                    </a:lnTo>
                    <a:lnTo>
                      <a:pt x="203028" y="71871"/>
                    </a:lnTo>
                    <a:lnTo>
                      <a:pt x="174835" y="71871"/>
                    </a:lnTo>
                    <a:cubicBezTo>
                      <a:pt x="172850" y="71871"/>
                      <a:pt x="170864" y="71970"/>
                      <a:pt x="168879" y="72069"/>
                    </a:cubicBezTo>
                    <a:lnTo>
                      <a:pt x="168879" y="48575"/>
                    </a:lnTo>
                    <a:cubicBezTo>
                      <a:pt x="161632" y="43816"/>
                      <a:pt x="156867" y="35687"/>
                      <a:pt x="156867" y="26468"/>
                    </a:cubicBezTo>
                    <a:cubicBezTo>
                      <a:pt x="156867" y="11896"/>
                      <a:pt x="168680" y="0"/>
                      <a:pt x="18327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i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ïṥḷîdè">
                <a:extLst>
                  <a:ext uri="{FF2B5EF4-FFF2-40B4-BE49-F238E27FC236}">
                    <a16:creationId xmlns="" xmlns:a16="http://schemas.microsoft.com/office/drawing/2014/main" id="{4D0D8099-D2D3-4AB2-AFFE-818555BDB959}"/>
                  </a:ext>
                </a:extLst>
              </p:cNvPr>
              <p:cNvSpPr/>
              <p:nvPr/>
            </p:nvSpPr>
            <p:spPr bwMode="auto">
              <a:xfrm>
                <a:off x="4467128" y="4851201"/>
                <a:ext cx="1643229" cy="9290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通过集中测试能够得到一个较为客观的准确率</a:t>
                </a:r>
                <a:endParaRPr lang="en-US" altLang="zh-CN" sz="11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5" name="组合 44">
            <a:extLst>
              <a:ext uri="{FF2B5EF4-FFF2-40B4-BE49-F238E27FC236}">
                <a16:creationId xmlns="" xmlns:a16="http://schemas.microsoft.com/office/drawing/2014/main" id="{D8B83164-5DAA-4ED3-AEF4-E298A2234103}"/>
              </a:ext>
            </a:extLst>
          </p:cNvPr>
          <p:cNvGrpSpPr/>
          <p:nvPr/>
        </p:nvGrpSpPr>
        <p:grpSpPr>
          <a:xfrm>
            <a:off x="-159736" y="1593249"/>
            <a:ext cx="7110739" cy="4444211"/>
            <a:chOff x="5712498" y="2045244"/>
            <a:chExt cx="6336001" cy="3960000"/>
          </a:xfrm>
        </p:grpSpPr>
        <p:pic>
          <p:nvPicPr>
            <p:cNvPr id="46" name="Picture 45">
              <a:extLst>
                <a:ext uri="{FF2B5EF4-FFF2-40B4-BE49-F238E27FC236}">
                  <a16:creationId xmlns="" xmlns:a16="http://schemas.microsoft.com/office/drawing/2014/main" id="{A72BC307-12F6-4A48-BC2E-082F3135CA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2498" y="2045244"/>
              <a:ext cx="6336001" cy="3960000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="" xmlns:a16="http://schemas.microsoft.com/office/drawing/2014/main" id="{0365F150-C9CB-4CE8-B0A8-6B48649DC9BC}"/>
                </a:ext>
              </a:extLst>
            </p:cNvPr>
            <p:cNvSpPr/>
            <p:nvPr/>
          </p:nvSpPr>
          <p:spPr>
            <a:xfrm>
              <a:off x="6654702" y="2427066"/>
              <a:ext cx="4453778" cy="2915728"/>
            </a:xfrm>
            <a:prstGeom prst="rect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outerShdw blurRad="508000" dist="190500" dir="5400000" algn="tl" rotWithShape="0">
                <a:srgbClr val="595F6F">
                  <a:alpha val="5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ajor"/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bg-BG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70" y="1785728"/>
            <a:ext cx="5607811" cy="374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121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8/9)*(#ppt_x-(#ppt_x-#ppt_w/2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#ppt_h/2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+(8/9)*(#ppt_w-0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+(8/9)*(#ppt_h-0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95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15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49" y="295670"/>
            <a:ext cx="27751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2800" b="1" kern="0" dirty="0" smtClean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UI</a:t>
            </a:r>
            <a:r>
              <a:rPr lang="zh-CN" altLang="en-US" sz="2800" b="1" kern="0" dirty="0" smtClean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界面设计模块</a:t>
            </a:r>
            <a:endParaRPr lang="en-US" altLang="zh-CN" sz="2800" b="1" kern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="" xmlns:a16="http://schemas.microsoft.com/office/drawing/2014/main" id="{70DEADDD-E9D5-4385-824B-EBFC0581C706}"/>
              </a:ext>
            </a:extLst>
          </p:cNvPr>
          <p:cNvGrpSpPr/>
          <p:nvPr/>
        </p:nvGrpSpPr>
        <p:grpSpPr>
          <a:xfrm>
            <a:off x="5378992" y="1826374"/>
            <a:ext cx="1440000" cy="1440000"/>
            <a:chOff x="5365788" y="2308778"/>
            <a:chExt cx="1440000" cy="1440000"/>
          </a:xfrm>
        </p:grpSpPr>
        <p:sp>
          <p:nvSpPr>
            <p:cNvPr id="45" name="Rectangle 58">
              <a:extLst>
                <a:ext uri="{FF2B5EF4-FFF2-40B4-BE49-F238E27FC236}">
                  <a16:creationId xmlns="" xmlns:a16="http://schemas.microsoft.com/office/drawing/2014/main" id="{E2204F91-490D-4E04-B6C4-A4484030E11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5365788" y="2308778"/>
              <a:ext cx="1440000" cy="1440000"/>
            </a:xfrm>
            <a:prstGeom prst="roundRect">
              <a:avLst/>
            </a:prstGeom>
            <a:solidFill>
              <a:srgbClr val="FF9101"/>
            </a:solidFill>
            <a:ln w="25400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="" xmlns:a16="http://schemas.microsoft.com/office/drawing/2014/main" id="{98FAE2F6-5D05-4EB5-AD95-0771944541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13458" y="2669884"/>
              <a:ext cx="721832" cy="688172"/>
            </a:xfrm>
            <a:custGeom>
              <a:avLst/>
              <a:gdLst>
                <a:gd name="T0" fmla="*/ 188 w 490"/>
                <a:gd name="T1" fmla="*/ 199 h 467"/>
                <a:gd name="T2" fmla="*/ 162 w 490"/>
                <a:gd name="T3" fmla="*/ 123 h 467"/>
                <a:gd name="T4" fmla="*/ 162 w 490"/>
                <a:gd name="T5" fmla="*/ 117 h 467"/>
                <a:gd name="T6" fmla="*/ 329 w 490"/>
                <a:gd name="T7" fmla="*/ 117 h 467"/>
                <a:gd name="T8" fmla="*/ 329 w 490"/>
                <a:gd name="T9" fmla="*/ 123 h 467"/>
                <a:gd name="T10" fmla="*/ 303 w 490"/>
                <a:gd name="T11" fmla="*/ 199 h 467"/>
                <a:gd name="T12" fmla="*/ 391 w 490"/>
                <a:gd name="T13" fmla="*/ 244 h 467"/>
                <a:gd name="T14" fmla="*/ 445 w 490"/>
                <a:gd name="T15" fmla="*/ 172 h 467"/>
                <a:gd name="T16" fmla="*/ 445 w 490"/>
                <a:gd name="T17" fmla="*/ 172 h 467"/>
                <a:gd name="T18" fmla="*/ 407 w 490"/>
                <a:gd name="T19" fmla="*/ 94 h 467"/>
                <a:gd name="T20" fmla="*/ 375 w 490"/>
                <a:gd name="T21" fmla="*/ 93 h 467"/>
                <a:gd name="T22" fmla="*/ 337 w 490"/>
                <a:gd name="T23" fmla="*/ 172 h 467"/>
                <a:gd name="T24" fmla="*/ 337 w 490"/>
                <a:gd name="T25" fmla="*/ 172 h 467"/>
                <a:gd name="T26" fmla="*/ 391 w 490"/>
                <a:gd name="T27" fmla="*/ 244 h 467"/>
                <a:gd name="T28" fmla="*/ 344 w 490"/>
                <a:gd name="T29" fmla="*/ 173 h 467"/>
                <a:gd name="T30" fmla="*/ 349 w 490"/>
                <a:gd name="T31" fmla="*/ 148 h 467"/>
                <a:gd name="T32" fmla="*/ 430 w 490"/>
                <a:gd name="T33" fmla="*/ 134 h 467"/>
                <a:gd name="T34" fmla="*/ 434 w 490"/>
                <a:gd name="T35" fmla="*/ 160 h 467"/>
                <a:gd name="T36" fmla="*/ 422 w 490"/>
                <a:gd name="T37" fmla="*/ 217 h 467"/>
                <a:gd name="T38" fmla="*/ 360 w 490"/>
                <a:gd name="T39" fmla="*/ 217 h 467"/>
                <a:gd name="T40" fmla="*/ 137 w 490"/>
                <a:gd name="T41" fmla="*/ 221 h 467"/>
                <a:gd name="T42" fmla="*/ 154 w 490"/>
                <a:gd name="T43" fmla="*/ 172 h 467"/>
                <a:gd name="T44" fmla="*/ 154 w 490"/>
                <a:gd name="T45" fmla="*/ 168 h 467"/>
                <a:gd name="T46" fmla="*/ 99 w 490"/>
                <a:gd name="T47" fmla="*/ 92 h 467"/>
                <a:gd name="T48" fmla="*/ 46 w 490"/>
                <a:gd name="T49" fmla="*/ 168 h 467"/>
                <a:gd name="T50" fmla="*/ 46 w 490"/>
                <a:gd name="T51" fmla="*/ 172 h 467"/>
                <a:gd name="T52" fmla="*/ 62 w 490"/>
                <a:gd name="T53" fmla="*/ 221 h 467"/>
                <a:gd name="T54" fmla="*/ 68 w 490"/>
                <a:gd name="T55" fmla="*/ 217 h 467"/>
                <a:gd name="T56" fmla="*/ 56 w 490"/>
                <a:gd name="T57" fmla="*/ 160 h 467"/>
                <a:gd name="T58" fmla="*/ 61 w 490"/>
                <a:gd name="T59" fmla="*/ 134 h 467"/>
                <a:gd name="T60" fmla="*/ 142 w 490"/>
                <a:gd name="T61" fmla="*/ 148 h 467"/>
                <a:gd name="T62" fmla="*/ 146 w 490"/>
                <a:gd name="T63" fmla="*/ 173 h 467"/>
                <a:gd name="T64" fmla="*/ 100 w 490"/>
                <a:gd name="T65" fmla="*/ 237 h 467"/>
                <a:gd name="T66" fmla="*/ 262 w 490"/>
                <a:gd name="T67" fmla="*/ 291 h 467"/>
                <a:gd name="T68" fmla="*/ 252 w 490"/>
                <a:gd name="T69" fmla="*/ 313 h 467"/>
                <a:gd name="T70" fmla="*/ 314 w 490"/>
                <a:gd name="T71" fmla="*/ 264 h 467"/>
                <a:gd name="T72" fmla="*/ 402 w 490"/>
                <a:gd name="T73" fmla="*/ 437 h 467"/>
                <a:gd name="T74" fmla="*/ 119 w 490"/>
                <a:gd name="T75" fmla="*/ 467 h 467"/>
                <a:gd name="T76" fmla="*/ 88 w 490"/>
                <a:gd name="T77" fmla="*/ 334 h 467"/>
                <a:gd name="T78" fmla="*/ 231 w 490"/>
                <a:gd name="T79" fmla="*/ 413 h 467"/>
                <a:gd name="T80" fmla="*/ 238 w 490"/>
                <a:gd name="T81" fmla="*/ 308 h 467"/>
                <a:gd name="T82" fmla="*/ 229 w 490"/>
                <a:gd name="T83" fmla="*/ 288 h 467"/>
                <a:gd name="T84" fmla="*/ 259 w 490"/>
                <a:gd name="T85" fmla="*/ 286 h 467"/>
                <a:gd name="T86" fmla="*/ 262 w 490"/>
                <a:gd name="T87" fmla="*/ 291 h 467"/>
                <a:gd name="T88" fmla="*/ 490 w 490"/>
                <a:gd name="T89" fmla="*/ 305 h 467"/>
                <a:gd name="T90" fmla="*/ 412 w 490"/>
                <a:gd name="T91" fmla="*/ 312 h 467"/>
                <a:gd name="T92" fmla="*/ 416 w 490"/>
                <a:gd name="T93" fmla="*/ 388 h 467"/>
                <a:gd name="T94" fmla="*/ 490 w 490"/>
                <a:gd name="T95" fmla="*/ 371 h 467"/>
                <a:gd name="T96" fmla="*/ 16 w 490"/>
                <a:gd name="T97" fmla="*/ 388 h 467"/>
                <a:gd name="T98" fmla="*/ 74 w 490"/>
                <a:gd name="T99" fmla="*/ 334 h 467"/>
                <a:gd name="T100" fmla="*/ 139 w 490"/>
                <a:gd name="T101" fmla="*/ 260 h 467"/>
                <a:gd name="T102" fmla="*/ 0 w 490"/>
                <a:gd name="T103" fmla="*/ 371 h 467"/>
                <a:gd name="T104" fmla="*/ 245 w 490"/>
                <a:gd name="T105" fmla="*/ 223 h 467"/>
                <a:gd name="T106" fmla="*/ 317 w 490"/>
                <a:gd name="T107" fmla="*/ 124 h 467"/>
                <a:gd name="T108" fmla="*/ 310 w 490"/>
                <a:gd name="T109" fmla="*/ 85 h 467"/>
                <a:gd name="T110" fmla="*/ 274 w 490"/>
                <a:gd name="T111" fmla="*/ 61 h 467"/>
                <a:gd name="T112" fmla="*/ 216 w 490"/>
                <a:gd name="T113" fmla="*/ 61 h 467"/>
                <a:gd name="T114" fmla="*/ 185 w 490"/>
                <a:gd name="T115" fmla="*/ 64 h 467"/>
                <a:gd name="T116" fmla="*/ 178 w 490"/>
                <a:gd name="T117" fmla="*/ 105 h 467"/>
                <a:gd name="T118" fmla="*/ 197 w 490"/>
                <a:gd name="T119" fmla="*/ 192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90" h="467">
                  <a:moveTo>
                    <a:pt x="245" y="235"/>
                  </a:moveTo>
                  <a:cubicBezTo>
                    <a:pt x="224" y="235"/>
                    <a:pt x="203" y="220"/>
                    <a:pt x="188" y="199"/>
                  </a:cubicBezTo>
                  <a:cubicBezTo>
                    <a:pt x="172" y="178"/>
                    <a:pt x="162" y="150"/>
                    <a:pt x="162" y="123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62" y="122"/>
                    <a:pt x="162" y="122"/>
                    <a:pt x="162" y="122"/>
                  </a:cubicBezTo>
                  <a:cubicBezTo>
                    <a:pt x="162" y="121"/>
                    <a:pt x="162" y="119"/>
                    <a:pt x="162" y="117"/>
                  </a:cubicBezTo>
                  <a:cubicBezTo>
                    <a:pt x="162" y="52"/>
                    <a:pt x="151" y="0"/>
                    <a:pt x="245" y="0"/>
                  </a:cubicBezTo>
                  <a:cubicBezTo>
                    <a:pt x="340" y="0"/>
                    <a:pt x="329" y="52"/>
                    <a:pt x="329" y="117"/>
                  </a:cubicBezTo>
                  <a:cubicBezTo>
                    <a:pt x="329" y="119"/>
                    <a:pt x="329" y="121"/>
                    <a:pt x="329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9" y="150"/>
                    <a:pt x="318" y="178"/>
                    <a:pt x="303" y="199"/>
                  </a:cubicBezTo>
                  <a:cubicBezTo>
                    <a:pt x="287" y="220"/>
                    <a:pt x="266" y="235"/>
                    <a:pt x="245" y="235"/>
                  </a:cubicBezTo>
                  <a:close/>
                  <a:moveTo>
                    <a:pt x="391" y="244"/>
                  </a:moveTo>
                  <a:cubicBezTo>
                    <a:pt x="404" y="244"/>
                    <a:pt x="418" y="235"/>
                    <a:pt x="428" y="221"/>
                  </a:cubicBezTo>
                  <a:cubicBezTo>
                    <a:pt x="438" y="208"/>
                    <a:pt x="445" y="190"/>
                    <a:pt x="445" y="172"/>
                  </a:cubicBezTo>
                  <a:cubicBezTo>
                    <a:pt x="445" y="172"/>
                    <a:pt x="445" y="172"/>
                    <a:pt x="445" y="172"/>
                  </a:cubicBezTo>
                  <a:cubicBezTo>
                    <a:pt x="445" y="172"/>
                    <a:pt x="445" y="172"/>
                    <a:pt x="445" y="172"/>
                  </a:cubicBezTo>
                  <a:cubicBezTo>
                    <a:pt x="445" y="170"/>
                    <a:pt x="445" y="169"/>
                    <a:pt x="445" y="168"/>
                  </a:cubicBezTo>
                  <a:cubicBezTo>
                    <a:pt x="445" y="131"/>
                    <a:pt x="451" y="99"/>
                    <a:pt x="407" y="94"/>
                  </a:cubicBezTo>
                  <a:cubicBezTo>
                    <a:pt x="402" y="93"/>
                    <a:pt x="397" y="92"/>
                    <a:pt x="391" y="92"/>
                  </a:cubicBezTo>
                  <a:cubicBezTo>
                    <a:pt x="385" y="92"/>
                    <a:pt x="380" y="93"/>
                    <a:pt x="375" y="93"/>
                  </a:cubicBezTo>
                  <a:cubicBezTo>
                    <a:pt x="331" y="99"/>
                    <a:pt x="337" y="130"/>
                    <a:pt x="337" y="168"/>
                  </a:cubicBezTo>
                  <a:cubicBezTo>
                    <a:pt x="337" y="169"/>
                    <a:pt x="337" y="170"/>
                    <a:pt x="337" y="172"/>
                  </a:cubicBezTo>
                  <a:cubicBezTo>
                    <a:pt x="337" y="172"/>
                    <a:pt x="337" y="172"/>
                    <a:pt x="337" y="172"/>
                  </a:cubicBezTo>
                  <a:cubicBezTo>
                    <a:pt x="337" y="172"/>
                    <a:pt x="337" y="172"/>
                    <a:pt x="337" y="172"/>
                  </a:cubicBezTo>
                  <a:cubicBezTo>
                    <a:pt x="337" y="190"/>
                    <a:pt x="344" y="208"/>
                    <a:pt x="354" y="221"/>
                  </a:cubicBezTo>
                  <a:cubicBezTo>
                    <a:pt x="364" y="235"/>
                    <a:pt x="377" y="244"/>
                    <a:pt x="391" y="244"/>
                  </a:cubicBezTo>
                  <a:close/>
                  <a:moveTo>
                    <a:pt x="360" y="217"/>
                  </a:moveTo>
                  <a:cubicBezTo>
                    <a:pt x="351" y="204"/>
                    <a:pt x="345" y="188"/>
                    <a:pt x="344" y="173"/>
                  </a:cubicBezTo>
                  <a:cubicBezTo>
                    <a:pt x="348" y="160"/>
                    <a:pt x="348" y="160"/>
                    <a:pt x="348" y="160"/>
                  </a:cubicBezTo>
                  <a:cubicBezTo>
                    <a:pt x="349" y="156"/>
                    <a:pt x="349" y="152"/>
                    <a:pt x="349" y="148"/>
                  </a:cubicBezTo>
                  <a:cubicBezTo>
                    <a:pt x="349" y="142"/>
                    <a:pt x="349" y="138"/>
                    <a:pt x="352" y="134"/>
                  </a:cubicBezTo>
                  <a:cubicBezTo>
                    <a:pt x="354" y="127"/>
                    <a:pt x="429" y="127"/>
                    <a:pt x="430" y="134"/>
                  </a:cubicBezTo>
                  <a:cubicBezTo>
                    <a:pt x="433" y="138"/>
                    <a:pt x="433" y="142"/>
                    <a:pt x="433" y="148"/>
                  </a:cubicBezTo>
                  <a:cubicBezTo>
                    <a:pt x="433" y="152"/>
                    <a:pt x="433" y="156"/>
                    <a:pt x="434" y="160"/>
                  </a:cubicBezTo>
                  <a:cubicBezTo>
                    <a:pt x="437" y="173"/>
                    <a:pt x="437" y="173"/>
                    <a:pt x="437" y="173"/>
                  </a:cubicBezTo>
                  <a:cubicBezTo>
                    <a:pt x="437" y="188"/>
                    <a:pt x="431" y="204"/>
                    <a:pt x="422" y="217"/>
                  </a:cubicBezTo>
                  <a:cubicBezTo>
                    <a:pt x="413" y="229"/>
                    <a:pt x="402" y="237"/>
                    <a:pt x="391" y="237"/>
                  </a:cubicBezTo>
                  <a:cubicBezTo>
                    <a:pt x="380" y="237"/>
                    <a:pt x="368" y="229"/>
                    <a:pt x="360" y="217"/>
                  </a:cubicBezTo>
                  <a:close/>
                  <a:moveTo>
                    <a:pt x="100" y="244"/>
                  </a:moveTo>
                  <a:cubicBezTo>
                    <a:pt x="113" y="244"/>
                    <a:pt x="127" y="235"/>
                    <a:pt x="137" y="221"/>
                  </a:cubicBezTo>
                  <a:cubicBezTo>
                    <a:pt x="147" y="208"/>
                    <a:pt x="154" y="190"/>
                    <a:pt x="154" y="172"/>
                  </a:cubicBezTo>
                  <a:cubicBezTo>
                    <a:pt x="154" y="172"/>
                    <a:pt x="154" y="172"/>
                    <a:pt x="154" y="172"/>
                  </a:cubicBezTo>
                  <a:cubicBezTo>
                    <a:pt x="154" y="172"/>
                    <a:pt x="154" y="172"/>
                    <a:pt x="154" y="172"/>
                  </a:cubicBezTo>
                  <a:cubicBezTo>
                    <a:pt x="154" y="170"/>
                    <a:pt x="154" y="169"/>
                    <a:pt x="154" y="168"/>
                  </a:cubicBezTo>
                  <a:cubicBezTo>
                    <a:pt x="154" y="130"/>
                    <a:pt x="160" y="99"/>
                    <a:pt x="114" y="93"/>
                  </a:cubicBezTo>
                  <a:cubicBezTo>
                    <a:pt x="110" y="92"/>
                    <a:pt x="105" y="92"/>
                    <a:pt x="99" y="92"/>
                  </a:cubicBezTo>
                  <a:cubicBezTo>
                    <a:pt x="93" y="92"/>
                    <a:pt x="87" y="93"/>
                    <a:pt x="82" y="94"/>
                  </a:cubicBezTo>
                  <a:cubicBezTo>
                    <a:pt x="40" y="100"/>
                    <a:pt x="46" y="131"/>
                    <a:pt x="46" y="168"/>
                  </a:cubicBezTo>
                  <a:cubicBezTo>
                    <a:pt x="46" y="169"/>
                    <a:pt x="46" y="170"/>
                    <a:pt x="46" y="172"/>
                  </a:cubicBezTo>
                  <a:cubicBezTo>
                    <a:pt x="46" y="172"/>
                    <a:pt x="46" y="172"/>
                    <a:pt x="46" y="172"/>
                  </a:cubicBezTo>
                  <a:cubicBezTo>
                    <a:pt x="46" y="172"/>
                    <a:pt x="46" y="172"/>
                    <a:pt x="46" y="172"/>
                  </a:cubicBezTo>
                  <a:cubicBezTo>
                    <a:pt x="46" y="190"/>
                    <a:pt x="52" y="208"/>
                    <a:pt x="62" y="221"/>
                  </a:cubicBezTo>
                  <a:cubicBezTo>
                    <a:pt x="72" y="235"/>
                    <a:pt x="86" y="244"/>
                    <a:pt x="100" y="244"/>
                  </a:cubicBezTo>
                  <a:close/>
                  <a:moveTo>
                    <a:pt x="68" y="217"/>
                  </a:moveTo>
                  <a:cubicBezTo>
                    <a:pt x="59" y="204"/>
                    <a:pt x="53" y="188"/>
                    <a:pt x="53" y="173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7" y="156"/>
                    <a:pt x="57" y="152"/>
                    <a:pt x="58" y="148"/>
                  </a:cubicBezTo>
                  <a:cubicBezTo>
                    <a:pt x="58" y="142"/>
                    <a:pt x="58" y="138"/>
                    <a:pt x="61" y="134"/>
                  </a:cubicBezTo>
                  <a:cubicBezTo>
                    <a:pt x="63" y="127"/>
                    <a:pt x="138" y="127"/>
                    <a:pt x="139" y="134"/>
                  </a:cubicBezTo>
                  <a:cubicBezTo>
                    <a:pt x="141" y="138"/>
                    <a:pt x="142" y="142"/>
                    <a:pt x="142" y="148"/>
                  </a:cubicBezTo>
                  <a:cubicBezTo>
                    <a:pt x="142" y="152"/>
                    <a:pt x="142" y="156"/>
                    <a:pt x="143" y="160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6" y="188"/>
                    <a:pt x="140" y="204"/>
                    <a:pt x="131" y="217"/>
                  </a:cubicBezTo>
                  <a:cubicBezTo>
                    <a:pt x="122" y="229"/>
                    <a:pt x="111" y="237"/>
                    <a:pt x="100" y="237"/>
                  </a:cubicBezTo>
                  <a:cubicBezTo>
                    <a:pt x="89" y="237"/>
                    <a:pt x="77" y="229"/>
                    <a:pt x="68" y="217"/>
                  </a:cubicBezTo>
                  <a:close/>
                  <a:moveTo>
                    <a:pt x="262" y="291"/>
                  </a:moveTo>
                  <a:cubicBezTo>
                    <a:pt x="253" y="308"/>
                    <a:pt x="253" y="308"/>
                    <a:pt x="253" y="308"/>
                  </a:cubicBezTo>
                  <a:cubicBezTo>
                    <a:pt x="252" y="310"/>
                    <a:pt x="251" y="311"/>
                    <a:pt x="252" y="313"/>
                  </a:cubicBezTo>
                  <a:cubicBezTo>
                    <a:pt x="260" y="412"/>
                    <a:pt x="260" y="412"/>
                    <a:pt x="260" y="412"/>
                  </a:cubicBezTo>
                  <a:cubicBezTo>
                    <a:pt x="285" y="360"/>
                    <a:pt x="299" y="326"/>
                    <a:pt x="314" y="264"/>
                  </a:cubicBezTo>
                  <a:cubicBezTo>
                    <a:pt x="364" y="275"/>
                    <a:pt x="402" y="298"/>
                    <a:pt x="402" y="334"/>
                  </a:cubicBezTo>
                  <a:cubicBezTo>
                    <a:pt x="402" y="437"/>
                    <a:pt x="402" y="437"/>
                    <a:pt x="402" y="437"/>
                  </a:cubicBezTo>
                  <a:cubicBezTo>
                    <a:pt x="402" y="454"/>
                    <a:pt x="388" y="467"/>
                    <a:pt x="371" y="467"/>
                  </a:cubicBezTo>
                  <a:cubicBezTo>
                    <a:pt x="287" y="467"/>
                    <a:pt x="203" y="467"/>
                    <a:pt x="119" y="467"/>
                  </a:cubicBezTo>
                  <a:cubicBezTo>
                    <a:pt x="102" y="467"/>
                    <a:pt x="88" y="454"/>
                    <a:pt x="88" y="437"/>
                  </a:cubicBezTo>
                  <a:cubicBezTo>
                    <a:pt x="88" y="402"/>
                    <a:pt x="88" y="368"/>
                    <a:pt x="88" y="334"/>
                  </a:cubicBezTo>
                  <a:cubicBezTo>
                    <a:pt x="88" y="298"/>
                    <a:pt x="126" y="275"/>
                    <a:pt x="176" y="264"/>
                  </a:cubicBezTo>
                  <a:cubicBezTo>
                    <a:pt x="191" y="327"/>
                    <a:pt x="206" y="360"/>
                    <a:pt x="231" y="413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39" y="311"/>
                    <a:pt x="239" y="310"/>
                    <a:pt x="238" y="308"/>
                  </a:cubicBezTo>
                  <a:cubicBezTo>
                    <a:pt x="229" y="291"/>
                    <a:pt x="229" y="291"/>
                    <a:pt x="229" y="291"/>
                  </a:cubicBezTo>
                  <a:cubicBezTo>
                    <a:pt x="228" y="290"/>
                    <a:pt x="228" y="289"/>
                    <a:pt x="229" y="288"/>
                  </a:cubicBezTo>
                  <a:cubicBezTo>
                    <a:pt x="229" y="287"/>
                    <a:pt x="230" y="286"/>
                    <a:pt x="231" y="286"/>
                  </a:cubicBezTo>
                  <a:cubicBezTo>
                    <a:pt x="241" y="286"/>
                    <a:pt x="250" y="286"/>
                    <a:pt x="259" y="286"/>
                  </a:cubicBezTo>
                  <a:cubicBezTo>
                    <a:pt x="261" y="286"/>
                    <a:pt x="262" y="287"/>
                    <a:pt x="262" y="288"/>
                  </a:cubicBezTo>
                  <a:cubicBezTo>
                    <a:pt x="263" y="289"/>
                    <a:pt x="263" y="290"/>
                    <a:pt x="262" y="291"/>
                  </a:cubicBezTo>
                  <a:close/>
                  <a:moveTo>
                    <a:pt x="490" y="371"/>
                  </a:moveTo>
                  <a:cubicBezTo>
                    <a:pt x="490" y="305"/>
                    <a:pt x="490" y="305"/>
                    <a:pt x="490" y="305"/>
                  </a:cubicBezTo>
                  <a:cubicBezTo>
                    <a:pt x="490" y="263"/>
                    <a:pt x="410" y="248"/>
                    <a:pt x="351" y="260"/>
                  </a:cubicBezTo>
                  <a:cubicBezTo>
                    <a:pt x="376" y="269"/>
                    <a:pt x="402" y="286"/>
                    <a:pt x="412" y="312"/>
                  </a:cubicBezTo>
                  <a:cubicBezTo>
                    <a:pt x="415" y="319"/>
                    <a:pt x="416" y="326"/>
                    <a:pt x="416" y="334"/>
                  </a:cubicBezTo>
                  <a:cubicBezTo>
                    <a:pt x="416" y="388"/>
                    <a:pt x="416" y="388"/>
                    <a:pt x="416" y="388"/>
                  </a:cubicBezTo>
                  <a:cubicBezTo>
                    <a:pt x="435" y="388"/>
                    <a:pt x="454" y="388"/>
                    <a:pt x="474" y="388"/>
                  </a:cubicBezTo>
                  <a:cubicBezTo>
                    <a:pt x="483" y="388"/>
                    <a:pt x="490" y="380"/>
                    <a:pt x="490" y="371"/>
                  </a:cubicBezTo>
                  <a:close/>
                  <a:moveTo>
                    <a:pt x="0" y="371"/>
                  </a:moveTo>
                  <a:cubicBezTo>
                    <a:pt x="0" y="380"/>
                    <a:pt x="7" y="388"/>
                    <a:pt x="16" y="388"/>
                  </a:cubicBezTo>
                  <a:cubicBezTo>
                    <a:pt x="36" y="388"/>
                    <a:pt x="55" y="388"/>
                    <a:pt x="74" y="388"/>
                  </a:cubicBezTo>
                  <a:cubicBezTo>
                    <a:pt x="74" y="334"/>
                    <a:pt x="74" y="334"/>
                    <a:pt x="74" y="334"/>
                  </a:cubicBezTo>
                  <a:cubicBezTo>
                    <a:pt x="74" y="326"/>
                    <a:pt x="75" y="319"/>
                    <a:pt x="78" y="312"/>
                  </a:cubicBezTo>
                  <a:cubicBezTo>
                    <a:pt x="88" y="286"/>
                    <a:pt x="114" y="269"/>
                    <a:pt x="139" y="260"/>
                  </a:cubicBezTo>
                  <a:cubicBezTo>
                    <a:pt x="80" y="248"/>
                    <a:pt x="0" y="263"/>
                    <a:pt x="0" y="305"/>
                  </a:cubicBezTo>
                  <a:cubicBezTo>
                    <a:pt x="0" y="327"/>
                    <a:pt x="0" y="349"/>
                    <a:pt x="0" y="371"/>
                  </a:cubicBezTo>
                  <a:close/>
                  <a:moveTo>
                    <a:pt x="197" y="192"/>
                  </a:moveTo>
                  <a:cubicBezTo>
                    <a:pt x="211" y="210"/>
                    <a:pt x="228" y="223"/>
                    <a:pt x="245" y="223"/>
                  </a:cubicBezTo>
                  <a:cubicBezTo>
                    <a:pt x="262" y="223"/>
                    <a:pt x="280" y="210"/>
                    <a:pt x="293" y="192"/>
                  </a:cubicBezTo>
                  <a:cubicBezTo>
                    <a:pt x="307" y="173"/>
                    <a:pt x="317" y="148"/>
                    <a:pt x="317" y="124"/>
                  </a:cubicBezTo>
                  <a:cubicBezTo>
                    <a:pt x="312" y="105"/>
                    <a:pt x="312" y="105"/>
                    <a:pt x="312" y="105"/>
                  </a:cubicBezTo>
                  <a:cubicBezTo>
                    <a:pt x="310" y="98"/>
                    <a:pt x="310" y="91"/>
                    <a:pt x="310" y="85"/>
                  </a:cubicBezTo>
                  <a:cubicBezTo>
                    <a:pt x="310" y="77"/>
                    <a:pt x="310" y="70"/>
                    <a:pt x="305" y="64"/>
                  </a:cubicBezTo>
                  <a:cubicBezTo>
                    <a:pt x="298" y="54"/>
                    <a:pt x="287" y="57"/>
                    <a:pt x="274" y="61"/>
                  </a:cubicBezTo>
                  <a:cubicBezTo>
                    <a:pt x="265" y="64"/>
                    <a:pt x="256" y="66"/>
                    <a:pt x="245" y="66"/>
                  </a:cubicBezTo>
                  <a:cubicBezTo>
                    <a:pt x="235" y="66"/>
                    <a:pt x="225" y="64"/>
                    <a:pt x="216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03" y="57"/>
                    <a:pt x="192" y="54"/>
                    <a:pt x="185" y="64"/>
                  </a:cubicBezTo>
                  <a:cubicBezTo>
                    <a:pt x="181" y="70"/>
                    <a:pt x="180" y="77"/>
                    <a:pt x="180" y="85"/>
                  </a:cubicBezTo>
                  <a:cubicBezTo>
                    <a:pt x="180" y="91"/>
                    <a:pt x="180" y="98"/>
                    <a:pt x="178" y="105"/>
                  </a:cubicBezTo>
                  <a:cubicBezTo>
                    <a:pt x="174" y="124"/>
                    <a:pt x="174" y="124"/>
                    <a:pt x="174" y="124"/>
                  </a:cubicBezTo>
                  <a:cubicBezTo>
                    <a:pt x="174" y="148"/>
                    <a:pt x="183" y="173"/>
                    <a:pt x="197" y="19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="" xmlns:a16="http://schemas.microsoft.com/office/drawing/2014/main" id="{55767F08-F598-4B2A-9AA1-F0089993A441}"/>
              </a:ext>
            </a:extLst>
          </p:cNvPr>
          <p:cNvGrpSpPr/>
          <p:nvPr/>
        </p:nvGrpSpPr>
        <p:grpSpPr>
          <a:xfrm>
            <a:off x="1608653" y="1826374"/>
            <a:ext cx="1440000" cy="1440000"/>
            <a:chOff x="3727740" y="2308778"/>
            <a:chExt cx="1440000" cy="1440000"/>
          </a:xfrm>
        </p:grpSpPr>
        <p:sp>
          <p:nvSpPr>
            <p:cNvPr id="48" name="Rectangle 58">
              <a:extLst>
                <a:ext uri="{FF2B5EF4-FFF2-40B4-BE49-F238E27FC236}">
                  <a16:creationId xmlns="" xmlns:a16="http://schemas.microsoft.com/office/drawing/2014/main" id="{68C76AEE-8A2F-46B9-825D-1EA38BF854E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3727740" y="2308778"/>
              <a:ext cx="1440000" cy="1440000"/>
            </a:xfrm>
            <a:prstGeom prst="roundRect">
              <a:avLst/>
            </a:prstGeom>
            <a:solidFill>
              <a:srgbClr val="12B789"/>
            </a:solidFill>
            <a:ln w="25400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Freeform 29">
              <a:extLst>
                <a:ext uri="{FF2B5EF4-FFF2-40B4-BE49-F238E27FC236}">
                  <a16:creationId xmlns="" xmlns:a16="http://schemas.microsoft.com/office/drawing/2014/main" id="{910EA4DF-B2C0-46FC-9331-07483F98C9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82953" y="2714625"/>
              <a:ext cx="506744" cy="598693"/>
            </a:xfrm>
            <a:custGeom>
              <a:avLst/>
              <a:gdLst>
                <a:gd name="T0" fmla="*/ 344 w 420"/>
                <a:gd name="T1" fmla="*/ 0 h 496"/>
                <a:gd name="T2" fmla="*/ 332 w 420"/>
                <a:gd name="T3" fmla="*/ 79 h 496"/>
                <a:gd name="T4" fmla="*/ 347 w 420"/>
                <a:gd name="T5" fmla="*/ 92 h 496"/>
                <a:gd name="T6" fmla="*/ 360 w 420"/>
                <a:gd name="T7" fmla="*/ 13 h 496"/>
                <a:gd name="T8" fmla="*/ 193 w 420"/>
                <a:gd name="T9" fmla="*/ 362 h 496"/>
                <a:gd name="T10" fmla="*/ 145 w 420"/>
                <a:gd name="T11" fmla="*/ 410 h 496"/>
                <a:gd name="T12" fmla="*/ 193 w 420"/>
                <a:gd name="T13" fmla="*/ 362 h 496"/>
                <a:gd name="T14" fmla="*/ 229 w 420"/>
                <a:gd name="T15" fmla="*/ 362 h 496"/>
                <a:gd name="T16" fmla="*/ 276 w 420"/>
                <a:gd name="T17" fmla="*/ 410 h 496"/>
                <a:gd name="T18" fmla="*/ 110 w 420"/>
                <a:gd name="T19" fmla="*/ 362 h 496"/>
                <a:gd name="T20" fmla="*/ 62 w 420"/>
                <a:gd name="T21" fmla="*/ 410 h 496"/>
                <a:gd name="T22" fmla="*/ 110 w 420"/>
                <a:gd name="T23" fmla="*/ 362 h 496"/>
                <a:gd name="T24" fmla="*/ 312 w 420"/>
                <a:gd name="T25" fmla="*/ 291 h 496"/>
                <a:gd name="T26" fmla="*/ 360 w 420"/>
                <a:gd name="T27" fmla="*/ 338 h 496"/>
                <a:gd name="T28" fmla="*/ 193 w 420"/>
                <a:gd name="T29" fmla="*/ 291 h 496"/>
                <a:gd name="T30" fmla="*/ 145 w 420"/>
                <a:gd name="T31" fmla="*/ 338 h 496"/>
                <a:gd name="T32" fmla="*/ 193 w 420"/>
                <a:gd name="T33" fmla="*/ 291 h 496"/>
                <a:gd name="T34" fmla="*/ 229 w 420"/>
                <a:gd name="T35" fmla="*/ 291 h 496"/>
                <a:gd name="T36" fmla="*/ 276 w 420"/>
                <a:gd name="T37" fmla="*/ 338 h 496"/>
                <a:gd name="T38" fmla="*/ 110 w 420"/>
                <a:gd name="T39" fmla="*/ 291 h 496"/>
                <a:gd name="T40" fmla="*/ 62 w 420"/>
                <a:gd name="T41" fmla="*/ 338 h 496"/>
                <a:gd name="T42" fmla="*/ 110 w 420"/>
                <a:gd name="T43" fmla="*/ 291 h 496"/>
                <a:gd name="T44" fmla="*/ 312 w 420"/>
                <a:gd name="T45" fmla="*/ 219 h 496"/>
                <a:gd name="T46" fmla="*/ 360 w 420"/>
                <a:gd name="T47" fmla="*/ 267 h 496"/>
                <a:gd name="T48" fmla="*/ 193 w 420"/>
                <a:gd name="T49" fmla="*/ 219 h 496"/>
                <a:gd name="T50" fmla="*/ 145 w 420"/>
                <a:gd name="T51" fmla="*/ 267 h 496"/>
                <a:gd name="T52" fmla="*/ 193 w 420"/>
                <a:gd name="T53" fmla="*/ 219 h 496"/>
                <a:gd name="T54" fmla="*/ 229 w 420"/>
                <a:gd name="T55" fmla="*/ 219 h 496"/>
                <a:gd name="T56" fmla="*/ 276 w 420"/>
                <a:gd name="T57" fmla="*/ 267 h 496"/>
                <a:gd name="T58" fmla="*/ 77 w 420"/>
                <a:gd name="T59" fmla="*/ 0 h 496"/>
                <a:gd name="T60" fmla="*/ 62 w 420"/>
                <a:gd name="T61" fmla="*/ 13 h 496"/>
                <a:gd name="T62" fmla="*/ 75 w 420"/>
                <a:gd name="T63" fmla="*/ 92 h 496"/>
                <a:gd name="T64" fmla="*/ 90 w 420"/>
                <a:gd name="T65" fmla="*/ 79 h 496"/>
                <a:gd name="T66" fmla="*/ 77 w 420"/>
                <a:gd name="T67" fmla="*/ 0 h 496"/>
                <a:gd name="T68" fmla="*/ 392 w 420"/>
                <a:gd name="T69" fmla="*/ 441 h 496"/>
                <a:gd name="T70" fmla="*/ 34 w 420"/>
                <a:gd name="T71" fmla="*/ 446 h 496"/>
                <a:gd name="T72" fmla="*/ 28 w 420"/>
                <a:gd name="T73" fmla="*/ 185 h 496"/>
                <a:gd name="T74" fmla="*/ 386 w 420"/>
                <a:gd name="T75" fmla="*/ 180 h 496"/>
                <a:gd name="T76" fmla="*/ 392 w 420"/>
                <a:gd name="T77" fmla="*/ 460 h 496"/>
                <a:gd name="T78" fmla="*/ 28 w 420"/>
                <a:gd name="T79" fmla="*/ 463 h 496"/>
                <a:gd name="T80" fmla="*/ 392 w 420"/>
                <a:gd name="T81" fmla="*/ 460 h 496"/>
                <a:gd name="T82" fmla="*/ 392 w 420"/>
                <a:gd name="T83" fmla="*/ 481 h 496"/>
                <a:gd name="T84" fmla="*/ 28 w 420"/>
                <a:gd name="T85" fmla="*/ 478 h 496"/>
                <a:gd name="T86" fmla="*/ 386 w 420"/>
                <a:gd name="T87" fmla="*/ 41 h 496"/>
                <a:gd name="T88" fmla="*/ 420 w 420"/>
                <a:gd name="T89" fmla="*/ 463 h 496"/>
                <a:gd name="T90" fmla="*/ 34 w 420"/>
                <a:gd name="T91" fmla="*/ 496 h 496"/>
                <a:gd name="T92" fmla="*/ 0 w 420"/>
                <a:gd name="T93" fmla="*/ 75 h 496"/>
                <a:gd name="T94" fmla="*/ 51 w 420"/>
                <a:gd name="T95" fmla="*/ 41 h 496"/>
                <a:gd name="T96" fmla="*/ 69 w 420"/>
                <a:gd name="T97" fmla="*/ 106 h 496"/>
                <a:gd name="T98" fmla="*/ 101 w 420"/>
                <a:gd name="T99" fmla="*/ 88 h 496"/>
                <a:gd name="T100" fmla="*/ 321 w 420"/>
                <a:gd name="T101" fmla="*/ 41 h 496"/>
                <a:gd name="T102" fmla="*/ 339 w 420"/>
                <a:gd name="T103" fmla="*/ 106 h 496"/>
                <a:gd name="T104" fmla="*/ 370 w 420"/>
                <a:gd name="T105" fmla="*/ 88 h 496"/>
                <a:gd name="T106" fmla="*/ 386 w 420"/>
                <a:gd name="T107" fmla="*/ 41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0" h="496">
                  <a:moveTo>
                    <a:pt x="347" y="0"/>
                  </a:moveTo>
                  <a:cubicBezTo>
                    <a:pt x="346" y="0"/>
                    <a:pt x="345" y="0"/>
                    <a:pt x="344" y="0"/>
                  </a:cubicBezTo>
                  <a:cubicBezTo>
                    <a:pt x="337" y="0"/>
                    <a:pt x="332" y="6"/>
                    <a:pt x="332" y="13"/>
                  </a:cubicBezTo>
                  <a:cubicBezTo>
                    <a:pt x="332" y="79"/>
                    <a:pt x="332" y="79"/>
                    <a:pt x="332" y="79"/>
                  </a:cubicBezTo>
                  <a:cubicBezTo>
                    <a:pt x="332" y="87"/>
                    <a:pt x="337" y="92"/>
                    <a:pt x="344" y="92"/>
                  </a:cubicBezTo>
                  <a:cubicBezTo>
                    <a:pt x="345" y="92"/>
                    <a:pt x="346" y="92"/>
                    <a:pt x="347" y="92"/>
                  </a:cubicBezTo>
                  <a:cubicBezTo>
                    <a:pt x="354" y="92"/>
                    <a:pt x="360" y="87"/>
                    <a:pt x="360" y="79"/>
                  </a:cubicBezTo>
                  <a:cubicBezTo>
                    <a:pt x="360" y="13"/>
                    <a:pt x="360" y="13"/>
                    <a:pt x="360" y="13"/>
                  </a:cubicBezTo>
                  <a:cubicBezTo>
                    <a:pt x="360" y="6"/>
                    <a:pt x="354" y="0"/>
                    <a:pt x="347" y="0"/>
                  </a:cubicBezTo>
                  <a:close/>
                  <a:moveTo>
                    <a:pt x="193" y="362"/>
                  </a:moveTo>
                  <a:cubicBezTo>
                    <a:pt x="177" y="362"/>
                    <a:pt x="161" y="362"/>
                    <a:pt x="145" y="362"/>
                  </a:cubicBezTo>
                  <a:cubicBezTo>
                    <a:pt x="145" y="378"/>
                    <a:pt x="145" y="394"/>
                    <a:pt x="145" y="410"/>
                  </a:cubicBezTo>
                  <a:cubicBezTo>
                    <a:pt x="161" y="410"/>
                    <a:pt x="177" y="410"/>
                    <a:pt x="193" y="410"/>
                  </a:cubicBezTo>
                  <a:cubicBezTo>
                    <a:pt x="193" y="394"/>
                    <a:pt x="193" y="378"/>
                    <a:pt x="193" y="362"/>
                  </a:cubicBezTo>
                  <a:close/>
                  <a:moveTo>
                    <a:pt x="276" y="362"/>
                  </a:moveTo>
                  <a:cubicBezTo>
                    <a:pt x="260" y="362"/>
                    <a:pt x="245" y="362"/>
                    <a:pt x="229" y="362"/>
                  </a:cubicBezTo>
                  <a:cubicBezTo>
                    <a:pt x="229" y="378"/>
                    <a:pt x="229" y="394"/>
                    <a:pt x="229" y="410"/>
                  </a:cubicBezTo>
                  <a:cubicBezTo>
                    <a:pt x="245" y="410"/>
                    <a:pt x="260" y="410"/>
                    <a:pt x="276" y="410"/>
                  </a:cubicBezTo>
                  <a:cubicBezTo>
                    <a:pt x="276" y="394"/>
                    <a:pt x="276" y="378"/>
                    <a:pt x="276" y="362"/>
                  </a:cubicBezTo>
                  <a:close/>
                  <a:moveTo>
                    <a:pt x="110" y="362"/>
                  </a:moveTo>
                  <a:cubicBezTo>
                    <a:pt x="62" y="362"/>
                    <a:pt x="62" y="362"/>
                    <a:pt x="62" y="362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110" y="410"/>
                    <a:pt x="110" y="410"/>
                    <a:pt x="110" y="410"/>
                  </a:cubicBezTo>
                  <a:cubicBezTo>
                    <a:pt x="110" y="362"/>
                    <a:pt x="110" y="362"/>
                    <a:pt x="110" y="362"/>
                  </a:cubicBezTo>
                  <a:close/>
                  <a:moveTo>
                    <a:pt x="360" y="291"/>
                  </a:moveTo>
                  <a:cubicBezTo>
                    <a:pt x="312" y="291"/>
                    <a:pt x="312" y="291"/>
                    <a:pt x="312" y="291"/>
                  </a:cubicBezTo>
                  <a:cubicBezTo>
                    <a:pt x="312" y="338"/>
                    <a:pt x="312" y="338"/>
                    <a:pt x="312" y="338"/>
                  </a:cubicBezTo>
                  <a:cubicBezTo>
                    <a:pt x="360" y="338"/>
                    <a:pt x="360" y="338"/>
                    <a:pt x="360" y="338"/>
                  </a:cubicBezTo>
                  <a:cubicBezTo>
                    <a:pt x="360" y="291"/>
                    <a:pt x="360" y="291"/>
                    <a:pt x="360" y="291"/>
                  </a:cubicBezTo>
                  <a:close/>
                  <a:moveTo>
                    <a:pt x="193" y="291"/>
                  </a:moveTo>
                  <a:cubicBezTo>
                    <a:pt x="177" y="291"/>
                    <a:pt x="161" y="291"/>
                    <a:pt x="145" y="291"/>
                  </a:cubicBezTo>
                  <a:cubicBezTo>
                    <a:pt x="145" y="306"/>
                    <a:pt x="145" y="322"/>
                    <a:pt x="145" y="338"/>
                  </a:cubicBezTo>
                  <a:cubicBezTo>
                    <a:pt x="161" y="338"/>
                    <a:pt x="177" y="338"/>
                    <a:pt x="193" y="338"/>
                  </a:cubicBezTo>
                  <a:cubicBezTo>
                    <a:pt x="193" y="322"/>
                    <a:pt x="193" y="306"/>
                    <a:pt x="193" y="291"/>
                  </a:cubicBezTo>
                  <a:close/>
                  <a:moveTo>
                    <a:pt x="276" y="291"/>
                  </a:moveTo>
                  <a:cubicBezTo>
                    <a:pt x="260" y="291"/>
                    <a:pt x="245" y="291"/>
                    <a:pt x="229" y="291"/>
                  </a:cubicBezTo>
                  <a:cubicBezTo>
                    <a:pt x="229" y="306"/>
                    <a:pt x="229" y="322"/>
                    <a:pt x="229" y="338"/>
                  </a:cubicBezTo>
                  <a:cubicBezTo>
                    <a:pt x="245" y="338"/>
                    <a:pt x="260" y="338"/>
                    <a:pt x="276" y="338"/>
                  </a:cubicBezTo>
                  <a:cubicBezTo>
                    <a:pt x="276" y="322"/>
                    <a:pt x="276" y="306"/>
                    <a:pt x="276" y="291"/>
                  </a:cubicBezTo>
                  <a:close/>
                  <a:moveTo>
                    <a:pt x="110" y="291"/>
                  </a:moveTo>
                  <a:cubicBezTo>
                    <a:pt x="62" y="291"/>
                    <a:pt x="62" y="291"/>
                    <a:pt x="62" y="291"/>
                  </a:cubicBezTo>
                  <a:cubicBezTo>
                    <a:pt x="62" y="338"/>
                    <a:pt x="62" y="338"/>
                    <a:pt x="62" y="338"/>
                  </a:cubicBezTo>
                  <a:cubicBezTo>
                    <a:pt x="110" y="338"/>
                    <a:pt x="110" y="338"/>
                    <a:pt x="110" y="338"/>
                  </a:cubicBezTo>
                  <a:cubicBezTo>
                    <a:pt x="110" y="291"/>
                    <a:pt x="110" y="291"/>
                    <a:pt x="110" y="291"/>
                  </a:cubicBezTo>
                  <a:close/>
                  <a:moveTo>
                    <a:pt x="360" y="219"/>
                  </a:moveTo>
                  <a:cubicBezTo>
                    <a:pt x="312" y="219"/>
                    <a:pt x="312" y="219"/>
                    <a:pt x="312" y="219"/>
                  </a:cubicBezTo>
                  <a:cubicBezTo>
                    <a:pt x="312" y="267"/>
                    <a:pt x="312" y="267"/>
                    <a:pt x="312" y="267"/>
                  </a:cubicBezTo>
                  <a:cubicBezTo>
                    <a:pt x="360" y="267"/>
                    <a:pt x="360" y="267"/>
                    <a:pt x="360" y="267"/>
                  </a:cubicBezTo>
                  <a:cubicBezTo>
                    <a:pt x="360" y="219"/>
                    <a:pt x="360" y="219"/>
                    <a:pt x="360" y="219"/>
                  </a:cubicBezTo>
                  <a:close/>
                  <a:moveTo>
                    <a:pt x="193" y="219"/>
                  </a:moveTo>
                  <a:cubicBezTo>
                    <a:pt x="177" y="219"/>
                    <a:pt x="161" y="219"/>
                    <a:pt x="145" y="219"/>
                  </a:cubicBezTo>
                  <a:cubicBezTo>
                    <a:pt x="145" y="235"/>
                    <a:pt x="145" y="251"/>
                    <a:pt x="145" y="267"/>
                  </a:cubicBezTo>
                  <a:cubicBezTo>
                    <a:pt x="161" y="267"/>
                    <a:pt x="177" y="267"/>
                    <a:pt x="193" y="267"/>
                  </a:cubicBezTo>
                  <a:cubicBezTo>
                    <a:pt x="193" y="251"/>
                    <a:pt x="193" y="235"/>
                    <a:pt x="193" y="219"/>
                  </a:cubicBezTo>
                  <a:close/>
                  <a:moveTo>
                    <a:pt x="276" y="219"/>
                  </a:moveTo>
                  <a:cubicBezTo>
                    <a:pt x="260" y="219"/>
                    <a:pt x="245" y="219"/>
                    <a:pt x="229" y="219"/>
                  </a:cubicBezTo>
                  <a:cubicBezTo>
                    <a:pt x="229" y="235"/>
                    <a:pt x="229" y="251"/>
                    <a:pt x="229" y="267"/>
                  </a:cubicBezTo>
                  <a:cubicBezTo>
                    <a:pt x="245" y="267"/>
                    <a:pt x="260" y="267"/>
                    <a:pt x="276" y="267"/>
                  </a:cubicBezTo>
                  <a:cubicBezTo>
                    <a:pt x="276" y="251"/>
                    <a:pt x="276" y="235"/>
                    <a:pt x="276" y="219"/>
                  </a:cubicBezTo>
                  <a:close/>
                  <a:moveTo>
                    <a:pt x="77" y="0"/>
                  </a:moveTo>
                  <a:cubicBezTo>
                    <a:pt x="76" y="0"/>
                    <a:pt x="76" y="0"/>
                    <a:pt x="75" y="0"/>
                  </a:cubicBezTo>
                  <a:cubicBezTo>
                    <a:pt x="68" y="0"/>
                    <a:pt x="62" y="6"/>
                    <a:pt x="62" y="13"/>
                  </a:cubicBezTo>
                  <a:cubicBezTo>
                    <a:pt x="62" y="79"/>
                    <a:pt x="62" y="79"/>
                    <a:pt x="62" y="79"/>
                  </a:cubicBezTo>
                  <a:cubicBezTo>
                    <a:pt x="62" y="87"/>
                    <a:pt x="68" y="92"/>
                    <a:pt x="75" y="92"/>
                  </a:cubicBezTo>
                  <a:cubicBezTo>
                    <a:pt x="76" y="92"/>
                    <a:pt x="76" y="92"/>
                    <a:pt x="77" y="92"/>
                  </a:cubicBezTo>
                  <a:cubicBezTo>
                    <a:pt x="84" y="92"/>
                    <a:pt x="90" y="87"/>
                    <a:pt x="90" y="79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6"/>
                    <a:pt x="84" y="0"/>
                    <a:pt x="77" y="0"/>
                  </a:cubicBezTo>
                  <a:close/>
                  <a:moveTo>
                    <a:pt x="392" y="185"/>
                  </a:moveTo>
                  <a:cubicBezTo>
                    <a:pt x="392" y="441"/>
                    <a:pt x="392" y="441"/>
                    <a:pt x="392" y="441"/>
                  </a:cubicBezTo>
                  <a:cubicBezTo>
                    <a:pt x="392" y="443"/>
                    <a:pt x="389" y="446"/>
                    <a:pt x="386" y="446"/>
                  </a:cubicBezTo>
                  <a:cubicBezTo>
                    <a:pt x="34" y="446"/>
                    <a:pt x="34" y="446"/>
                    <a:pt x="34" y="446"/>
                  </a:cubicBezTo>
                  <a:cubicBezTo>
                    <a:pt x="31" y="446"/>
                    <a:pt x="28" y="443"/>
                    <a:pt x="28" y="441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2"/>
                    <a:pt x="31" y="180"/>
                    <a:pt x="34" y="180"/>
                  </a:cubicBezTo>
                  <a:cubicBezTo>
                    <a:pt x="386" y="180"/>
                    <a:pt x="386" y="180"/>
                    <a:pt x="386" y="180"/>
                  </a:cubicBezTo>
                  <a:cubicBezTo>
                    <a:pt x="389" y="180"/>
                    <a:pt x="392" y="182"/>
                    <a:pt x="392" y="185"/>
                  </a:cubicBezTo>
                  <a:close/>
                  <a:moveTo>
                    <a:pt x="392" y="460"/>
                  </a:moveTo>
                  <a:cubicBezTo>
                    <a:pt x="392" y="463"/>
                    <a:pt x="392" y="463"/>
                    <a:pt x="392" y="463"/>
                  </a:cubicBezTo>
                  <a:cubicBezTo>
                    <a:pt x="28" y="463"/>
                    <a:pt x="28" y="463"/>
                    <a:pt x="28" y="463"/>
                  </a:cubicBezTo>
                  <a:cubicBezTo>
                    <a:pt x="28" y="460"/>
                    <a:pt x="28" y="460"/>
                    <a:pt x="28" y="460"/>
                  </a:cubicBezTo>
                  <a:cubicBezTo>
                    <a:pt x="392" y="460"/>
                    <a:pt x="392" y="460"/>
                    <a:pt x="392" y="460"/>
                  </a:cubicBezTo>
                  <a:close/>
                  <a:moveTo>
                    <a:pt x="392" y="478"/>
                  </a:moveTo>
                  <a:cubicBezTo>
                    <a:pt x="392" y="481"/>
                    <a:pt x="392" y="481"/>
                    <a:pt x="392" y="481"/>
                  </a:cubicBezTo>
                  <a:cubicBezTo>
                    <a:pt x="28" y="481"/>
                    <a:pt x="28" y="481"/>
                    <a:pt x="28" y="481"/>
                  </a:cubicBezTo>
                  <a:cubicBezTo>
                    <a:pt x="28" y="478"/>
                    <a:pt x="28" y="478"/>
                    <a:pt x="28" y="478"/>
                  </a:cubicBezTo>
                  <a:cubicBezTo>
                    <a:pt x="392" y="478"/>
                    <a:pt x="392" y="478"/>
                    <a:pt x="392" y="478"/>
                  </a:cubicBezTo>
                  <a:close/>
                  <a:moveTo>
                    <a:pt x="386" y="41"/>
                  </a:moveTo>
                  <a:cubicBezTo>
                    <a:pt x="405" y="41"/>
                    <a:pt x="420" y="56"/>
                    <a:pt x="420" y="75"/>
                  </a:cubicBezTo>
                  <a:cubicBezTo>
                    <a:pt x="420" y="463"/>
                    <a:pt x="420" y="463"/>
                    <a:pt x="420" y="463"/>
                  </a:cubicBezTo>
                  <a:cubicBezTo>
                    <a:pt x="420" y="481"/>
                    <a:pt x="405" y="496"/>
                    <a:pt x="386" y="496"/>
                  </a:cubicBezTo>
                  <a:cubicBezTo>
                    <a:pt x="269" y="496"/>
                    <a:pt x="151" y="496"/>
                    <a:pt x="34" y="496"/>
                  </a:cubicBezTo>
                  <a:cubicBezTo>
                    <a:pt x="15" y="496"/>
                    <a:pt x="0" y="481"/>
                    <a:pt x="0" y="463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56"/>
                    <a:pt x="15" y="41"/>
                    <a:pt x="34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57"/>
                    <a:pt x="51" y="72"/>
                    <a:pt x="51" y="88"/>
                  </a:cubicBezTo>
                  <a:cubicBezTo>
                    <a:pt x="51" y="98"/>
                    <a:pt x="59" y="106"/>
                    <a:pt x="69" y="106"/>
                  </a:cubicBezTo>
                  <a:cubicBezTo>
                    <a:pt x="74" y="106"/>
                    <a:pt x="78" y="106"/>
                    <a:pt x="83" y="106"/>
                  </a:cubicBezTo>
                  <a:cubicBezTo>
                    <a:pt x="93" y="106"/>
                    <a:pt x="101" y="98"/>
                    <a:pt x="101" y="88"/>
                  </a:cubicBezTo>
                  <a:cubicBezTo>
                    <a:pt x="101" y="72"/>
                    <a:pt x="101" y="57"/>
                    <a:pt x="101" y="41"/>
                  </a:cubicBezTo>
                  <a:cubicBezTo>
                    <a:pt x="321" y="41"/>
                    <a:pt x="321" y="41"/>
                    <a:pt x="321" y="41"/>
                  </a:cubicBezTo>
                  <a:cubicBezTo>
                    <a:pt x="321" y="57"/>
                    <a:pt x="321" y="72"/>
                    <a:pt x="321" y="88"/>
                  </a:cubicBezTo>
                  <a:cubicBezTo>
                    <a:pt x="321" y="98"/>
                    <a:pt x="329" y="106"/>
                    <a:pt x="339" y="106"/>
                  </a:cubicBezTo>
                  <a:cubicBezTo>
                    <a:pt x="343" y="106"/>
                    <a:pt x="348" y="106"/>
                    <a:pt x="352" y="106"/>
                  </a:cubicBezTo>
                  <a:cubicBezTo>
                    <a:pt x="362" y="106"/>
                    <a:pt x="370" y="98"/>
                    <a:pt x="370" y="88"/>
                  </a:cubicBezTo>
                  <a:cubicBezTo>
                    <a:pt x="370" y="72"/>
                    <a:pt x="370" y="57"/>
                    <a:pt x="370" y="41"/>
                  </a:cubicBezTo>
                  <a:lnTo>
                    <a:pt x="386" y="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="" xmlns:a16="http://schemas.microsoft.com/office/drawing/2014/main" id="{73487BAE-F36D-4309-8FFA-EAACE9119B2E}"/>
              </a:ext>
            </a:extLst>
          </p:cNvPr>
          <p:cNvGrpSpPr/>
          <p:nvPr/>
        </p:nvGrpSpPr>
        <p:grpSpPr>
          <a:xfrm>
            <a:off x="9149332" y="1826374"/>
            <a:ext cx="1440000" cy="1440000"/>
            <a:chOff x="7073791" y="2308778"/>
            <a:chExt cx="1440000" cy="1440000"/>
          </a:xfrm>
        </p:grpSpPr>
        <p:sp>
          <p:nvSpPr>
            <p:cNvPr id="51" name="Rectangle 58">
              <a:extLst>
                <a:ext uri="{FF2B5EF4-FFF2-40B4-BE49-F238E27FC236}">
                  <a16:creationId xmlns="" xmlns:a16="http://schemas.microsoft.com/office/drawing/2014/main" id="{DBCCE57F-D787-4AD8-94FC-17D7D2229AE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7073791" y="2308778"/>
              <a:ext cx="1440000" cy="1440000"/>
            </a:xfrm>
            <a:prstGeom prst="roundRect">
              <a:avLst/>
            </a:prstGeom>
            <a:solidFill>
              <a:srgbClr val="12B789"/>
            </a:solidFill>
            <a:ln w="25400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Freeform 30">
              <a:extLst>
                <a:ext uri="{FF2B5EF4-FFF2-40B4-BE49-F238E27FC236}">
                  <a16:creationId xmlns="" xmlns:a16="http://schemas.microsoft.com/office/drawing/2014/main" id="{0896ADF9-E893-45A2-8B0A-4AF2CAD306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06597" y="2669248"/>
              <a:ext cx="551558" cy="689448"/>
            </a:xfrm>
            <a:custGeom>
              <a:avLst/>
              <a:gdLst>
                <a:gd name="T0" fmla="*/ 100 w 408"/>
                <a:gd name="T1" fmla="*/ 18 h 510"/>
                <a:gd name="T2" fmla="*/ 290 w 408"/>
                <a:gd name="T3" fmla="*/ 368 h 510"/>
                <a:gd name="T4" fmla="*/ 345 w 408"/>
                <a:gd name="T5" fmla="*/ 332 h 510"/>
                <a:gd name="T6" fmla="*/ 259 w 408"/>
                <a:gd name="T7" fmla="*/ 464 h 510"/>
                <a:gd name="T8" fmla="*/ 267 w 408"/>
                <a:gd name="T9" fmla="*/ 397 h 510"/>
                <a:gd name="T10" fmla="*/ 241 w 408"/>
                <a:gd name="T11" fmla="*/ 345 h 510"/>
                <a:gd name="T12" fmla="*/ 216 w 408"/>
                <a:gd name="T13" fmla="*/ 319 h 510"/>
                <a:gd name="T14" fmla="*/ 320 w 408"/>
                <a:gd name="T15" fmla="*/ 474 h 510"/>
                <a:gd name="T16" fmla="*/ 159 w 408"/>
                <a:gd name="T17" fmla="*/ 386 h 510"/>
                <a:gd name="T18" fmla="*/ 196 w 408"/>
                <a:gd name="T19" fmla="*/ 298 h 510"/>
                <a:gd name="T20" fmla="*/ 229 w 408"/>
                <a:gd name="T21" fmla="*/ 381 h 510"/>
                <a:gd name="T22" fmla="*/ 338 w 408"/>
                <a:gd name="T23" fmla="*/ 391 h 510"/>
                <a:gd name="T24" fmla="*/ 278 w 408"/>
                <a:gd name="T25" fmla="*/ 440 h 510"/>
                <a:gd name="T26" fmla="*/ 289 w 408"/>
                <a:gd name="T27" fmla="*/ 332 h 510"/>
                <a:gd name="T28" fmla="*/ 126 w 408"/>
                <a:gd name="T29" fmla="*/ 86 h 510"/>
                <a:gd name="T30" fmla="*/ 138 w 408"/>
                <a:gd name="T31" fmla="*/ 19 h 510"/>
                <a:gd name="T32" fmla="*/ 217 w 408"/>
                <a:gd name="T33" fmla="*/ 61 h 510"/>
                <a:gd name="T34" fmla="*/ 127 w 408"/>
                <a:gd name="T35" fmla="*/ 22 h 510"/>
                <a:gd name="T36" fmla="*/ 244 w 408"/>
                <a:gd name="T37" fmla="*/ 59 h 510"/>
                <a:gd name="T38" fmla="*/ 134 w 408"/>
                <a:gd name="T39" fmla="*/ 343 h 510"/>
                <a:gd name="T40" fmla="*/ 87 w 408"/>
                <a:gd name="T41" fmla="*/ 290 h 510"/>
                <a:gd name="T42" fmla="*/ 86 w 408"/>
                <a:gd name="T43" fmla="*/ 290 h 510"/>
                <a:gd name="T44" fmla="*/ 85 w 408"/>
                <a:gd name="T45" fmla="*/ 290 h 510"/>
                <a:gd name="T46" fmla="*/ 84 w 408"/>
                <a:gd name="T47" fmla="*/ 289 h 510"/>
                <a:gd name="T48" fmla="*/ 83 w 408"/>
                <a:gd name="T49" fmla="*/ 289 h 510"/>
                <a:gd name="T50" fmla="*/ 83 w 408"/>
                <a:gd name="T51" fmla="*/ 289 h 510"/>
                <a:gd name="T52" fmla="*/ 82 w 408"/>
                <a:gd name="T53" fmla="*/ 289 h 510"/>
                <a:gd name="T54" fmla="*/ 81 w 408"/>
                <a:gd name="T55" fmla="*/ 288 h 510"/>
                <a:gd name="T56" fmla="*/ 81 w 408"/>
                <a:gd name="T57" fmla="*/ 288 h 510"/>
                <a:gd name="T58" fmla="*/ 80 w 408"/>
                <a:gd name="T59" fmla="*/ 287 h 510"/>
                <a:gd name="T60" fmla="*/ 80 w 408"/>
                <a:gd name="T61" fmla="*/ 287 h 510"/>
                <a:gd name="T62" fmla="*/ 79 w 408"/>
                <a:gd name="T63" fmla="*/ 286 h 510"/>
                <a:gd name="T64" fmla="*/ 79 w 408"/>
                <a:gd name="T65" fmla="*/ 285 h 510"/>
                <a:gd name="T66" fmla="*/ 78 w 408"/>
                <a:gd name="T67" fmla="*/ 284 h 510"/>
                <a:gd name="T68" fmla="*/ 78 w 408"/>
                <a:gd name="T69" fmla="*/ 284 h 510"/>
                <a:gd name="T70" fmla="*/ 78 w 408"/>
                <a:gd name="T71" fmla="*/ 283 h 510"/>
                <a:gd name="T72" fmla="*/ 78 w 408"/>
                <a:gd name="T73" fmla="*/ 282 h 510"/>
                <a:gd name="T74" fmla="*/ 77 w 408"/>
                <a:gd name="T75" fmla="*/ 281 h 510"/>
                <a:gd name="T76" fmla="*/ 77 w 408"/>
                <a:gd name="T77" fmla="*/ 281 h 510"/>
                <a:gd name="T78" fmla="*/ 77 w 408"/>
                <a:gd name="T79" fmla="*/ 280 h 510"/>
                <a:gd name="T80" fmla="*/ 77 w 408"/>
                <a:gd name="T81" fmla="*/ 279 h 510"/>
                <a:gd name="T82" fmla="*/ 78 w 408"/>
                <a:gd name="T83" fmla="*/ 278 h 510"/>
                <a:gd name="T84" fmla="*/ 78 w 408"/>
                <a:gd name="T85" fmla="*/ 278 h 510"/>
                <a:gd name="T86" fmla="*/ 78 w 408"/>
                <a:gd name="T87" fmla="*/ 277 h 510"/>
                <a:gd name="T88" fmla="*/ 79 w 408"/>
                <a:gd name="T89" fmla="*/ 276 h 510"/>
                <a:gd name="T90" fmla="*/ 79 w 408"/>
                <a:gd name="T91" fmla="*/ 275 h 510"/>
                <a:gd name="T92" fmla="*/ 80 w 408"/>
                <a:gd name="T93" fmla="*/ 274 h 510"/>
                <a:gd name="T94" fmla="*/ 80 w 408"/>
                <a:gd name="T95" fmla="*/ 274 h 510"/>
                <a:gd name="T96" fmla="*/ 81 w 408"/>
                <a:gd name="T97" fmla="*/ 273 h 510"/>
                <a:gd name="T98" fmla="*/ 82 w 408"/>
                <a:gd name="T99" fmla="*/ 272 h 510"/>
                <a:gd name="T100" fmla="*/ 83 w 408"/>
                <a:gd name="T101" fmla="*/ 272 h 510"/>
                <a:gd name="T102" fmla="*/ 84 w 408"/>
                <a:gd name="T103" fmla="*/ 272 h 510"/>
                <a:gd name="T104" fmla="*/ 86 w 408"/>
                <a:gd name="T105" fmla="*/ 271 h 510"/>
                <a:gd name="T106" fmla="*/ 77 w 408"/>
                <a:gd name="T107" fmla="*/ 280 h 510"/>
                <a:gd name="T108" fmla="*/ 87 w 408"/>
                <a:gd name="T109" fmla="*/ 237 h 510"/>
                <a:gd name="T110" fmla="*/ 267 w 408"/>
                <a:gd name="T111" fmla="*/ 175 h 510"/>
                <a:gd name="T112" fmla="*/ 258 w 408"/>
                <a:gd name="T113" fmla="*/ 115 h 510"/>
                <a:gd name="T114" fmla="*/ 87 w 408"/>
                <a:gd name="T115" fmla="*/ 115 h 510"/>
                <a:gd name="T116" fmla="*/ 212 w 408"/>
                <a:gd name="T117" fmla="*/ 28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8" h="510">
                  <a:moveTo>
                    <a:pt x="23" y="460"/>
                  </a:moveTo>
                  <a:cubicBezTo>
                    <a:pt x="147" y="460"/>
                    <a:pt x="147" y="460"/>
                    <a:pt x="147" y="460"/>
                  </a:cubicBezTo>
                  <a:cubicBezTo>
                    <a:pt x="140" y="447"/>
                    <a:pt x="135" y="434"/>
                    <a:pt x="132" y="419"/>
                  </a:cubicBezTo>
                  <a:cubicBezTo>
                    <a:pt x="43" y="419"/>
                    <a:pt x="43" y="419"/>
                    <a:pt x="43" y="419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11" y="18"/>
                    <a:pt x="0" y="28"/>
                    <a:pt x="0" y="41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0" y="450"/>
                    <a:pt x="11" y="460"/>
                    <a:pt x="23" y="460"/>
                  </a:cubicBezTo>
                  <a:close/>
                  <a:moveTo>
                    <a:pt x="286" y="370"/>
                  </a:moveTo>
                  <a:cubicBezTo>
                    <a:pt x="286" y="370"/>
                    <a:pt x="287" y="369"/>
                    <a:pt x="287" y="369"/>
                  </a:cubicBezTo>
                  <a:cubicBezTo>
                    <a:pt x="288" y="368"/>
                    <a:pt x="289" y="368"/>
                    <a:pt x="290" y="368"/>
                  </a:cubicBezTo>
                  <a:cubicBezTo>
                    <a:pt x="291" y="369"/>
                    <a:pt x="291" y="369"/>
                    <a:pt x="291" y="370"/>
                  </a:cubicBezTo>
                  <a:cubicBezTo>
                    <a:pt x="292" y="370"/>
                    <a:pt x="292" y="370"/>
                    <a:pt x="292" y="370"/>
                  </a:cubicBezTo>
                  <a:cubicBezTo>
                    <a:pt x="337" y="325"/>
                    <a:pt x="337" y="325"/>
                    <a:pt x="337" y="325"/>
                  </a:cubicBezTo>
                  <a:cubicBezTo>
                    <a:pt x="338" y="324"/>
                    <a:pt x="340" y="323"/>
                    <a:pt x="341" y="323"/>
                  </a:cubicBezTo>
                  <a:cubicBezTo>
                    <a:pt x="342" y="323"/>
                    <a:pt x="344" y="324"/>
                    <a:pt x="345" y="325"/>
                  </a:cubicBezTo>
                  <a:cubicBezTo>
                    <a:pt x="346" y="326"/>
                    <a:pt x="346" y="327"/>
                    <a:pt x="346" y="329"/>
                  </a:cubicBezTo>
                  <a:cubicBezTo>
                    <a:pt x="346" y="330"/>
                    <a:pt x="346" y="331"/>
                    <a:pt x="345" y="332"/>
                  </a:cubicBezTo>
                  <a:cubicBezTo>
                    <a:pt x="293" y="384"/>
                    <a:pt x="293" y="384"/>
                    <a:pt x="293" y="384"/>
                  </a:cubicBezTo>
                  <a:cubicBezTo>
                    <a:pt x="300" y="389"/>
                    <a:pt x="300" y="389"/>
                    <a:pt x="300" y="389"/>
                  </a:cubicBezTo>
                  <a:cubicBezTo>
                    <a:pt x="302" y="391"/>
                    <a:pt x="303" y="392"/>
                    <a:pt x="303" y="394"/>
                  </a:cubicBezTo>
                  <a:cubicBezTo>
                    <a:pt x="304" y="398"/>
                    <a:pt x="301" y="402"/>
                    <a:pt x="297" y="403"/>
                  </a:cubicBezTo>
                  <a:cubicBezTo>
                    <a:pt x="295" y="403"/>
                    <a:pt x="293" y="403"/>
                    <a:pt x="291" y="401"/>
                  </a:cubicBezTo>
                  <a:cubicBezTo>
                    <a:pt x="283" y="396"/>
                    <a:pt x="283" y="396"/>
                    <a:pt x="283" y="396"/>
                  </a:cubicBezTo>
                  <a:cubicBezTo>
                    <a:pt x="259" y="464"/>
                    <a:pt x="259" y="464"/>
                    <a:pt x="259" y="464"/>
                  </a:cubicBezTo>
                  <a:cubicBezTo>
                    <a:pt x="259" y="465"/>
                    <a:pt x="258" y="465"/>
                    <a:pt x="258" y="466"/>
                  </a:cubicBezTo>
                  <a:cubicBezTo>
                    <a:pt x="256" y="466"/>
                    <a:pt x="254" y="466"/>
                    <a:pt x="253" y="464"/>
                  </a:cubicBezTo>
                  <a:cubicBezTo>
                    <a:pt x="253" y="463"/>
                    <a:pt x="253" y="463"/>
                    <a:pt x="253" y="462"/>
                  </a:cubicBezTo>
                  <a:cubicBezTo>
                    <a:pt x="274" y="402"/>
                    <a:pt x="274" y="402"/>
                    <a:pt x="274" y="402"/>
                  </a:cubicBezTo>
                  <a:cubicBezTo>
                    <a:pt x="274" y="402"/>
                    <a:pt x="273" y="403"/>
                    <a:pt x="272" y="403"/>
                  </a:cubicBezTo>
                  <a:cubicBezTo>
                    <a:pt x="271" y="403"/>
                    <a:pt x="270" y="402"/>
                    <a:pt x="269" y="401"/>
                  </a:cubicBezTo>
                  <a:cubicBezTo>
                    <a:pt x="268" y="400"/>
                    <a:pt x="267" y="399"/>
                    <a:pt x="267" y="397"/>
                  </a:cubicBezTo>
                  <a:cubicBezTo>
                    <a:pt x="267" y="396"/>
                    <a:pt x="268" y="394"/>
                    <a:pt x="269" y="393"/>
                  </a:cubicBezTo>
                  <a:cubicBezTo>
                    <a:pt x="274" y="388"/>
                    <a:pt x="274" y="388"/>
                    <a:pt x="274" y="388"/>
                  </a:cubicBezTo>
                  <a:cubicBezTo>
                    <a:pt x="232" y="357"/>
                    <a:pt x="232" y="357"/>
                    <a:pt x="232" y="357"/>
                  </a:cubicBezTo>
                  <a:cubicBezTo>
                    <a:pt x="231" y="356"/>
                    <a:pt x="230" y="354"/>
                    <a:pt x="229" y="352"/>
                  </a:cubicBezTo>
                  <a:cubicBezTo>
                    <a:pt x="229" y="350"/>
                    <a:pt x="230" y="348"/>
                    <a:pt x="231" y="347"/>
                  </a:cubicBezTo>
                  <a:cubicBezTo>
                    <a:pt x="232" y="345"/>
                    <a:pt x="234" y="344"/>
                    <a:pt x="236" y="344"/>
                  </a:cubicBezTo>
                  <a:cubicBezTo>
                    <a:pt x="238" y="344"/>
                    <a:pt x="240" y="344"/>
                    <a:pt x="241" y="345"/>
                  </a:cubicBezTo>
                  <a:cubicBezTo>
                    <a:pt x="283" y="377"/>
                    <a:pt x="283" y="377"/>
                    <a:pt x="283" y="377"/>
                  </a:cubicBezTo>
                  <a:cubicBezTo>
                    <a:pt x="286" y="370"/>
                    <a:pt x="286" y="370"/>
                    <a:pt x="286" y="370"/>
                  </a:cubicBezTo>
                  <a:close/>
                  <a:moveTo>
                    <a:pt x="350" y="319"/>
                  </a:moveTo>
                  <a:cubicBezTo>
                    <a:pt x="342" y="310"/>
                    <a:pt x="331" y="303"/>
                    <a:pt x="320" y="299"/>
                  </a:cubicBezTo>
                  <a:cubicBezTo>
                    <a:pt x="309" y="294"/>
                    <a:pt x="296" y="291"/>
                    <a:pt x="283" y="291"/>
                  </a:cubicBezTo>
                  <a:cubicBezTo>
                    <a:pt x="271" y="291"/>
                    <a:pt x="258" y="294"/>
                    <a:pt x="247" y="299"/>
                  </a:cubicBezTo>
                  <a:cubicBezTo>
                    <a:pt x="236" y="303"/>
                    <a:pt x="225" y="310"/>
                    <a:pt x="216" y="319"/>
                  </a:cubicBezTo>
                  <a:cubicBezTo>
                    <a:pt x="208" y="328"/>
                    <a:pt x="201" y="338"/>
                    <a:pt x="196" y="350"/>
                  </a:cubicBezTo>
                  <a:cubicBezTo>
                    <a:pt x="191" y="361"/>
                    <a:pt x="189" y="373"/>
                    <a:pt x="189" y="386"/>
                  </a:cubicBezTo>
                  <a:cubicBezTo>
                    <a:pt x="189" y="399"/>
                    <a:pt x="191" y="411"/>
                    <a:pt x="196" y="422"/>
                  </a:cubicBezTo>
                  <a:cubicBezTo>
                    <a:pt x="201" y="434"/>
                    <a:pt x="208" y="444"/>
                    <a:pt x="216" y="453"/>
                  </a:cubicBezTo>
                  <a:cubicBezTo>
                    <a:pt x="225" y="462"/>
                    <a:pt x="236" y="469"/>
                    <a:pt x="247" y="474"/>
                  </a:cubicBezTo>
                  <a:cubicBezTo>
                    <a:pt x="258" y="478"/>
                    <a:pt x="271" y="481"/>
                    <a:pt x="283" y="481"/>
                  </a:cubicBezTo>
                  <a:cubicBezTo>
                    <a:pt x="296" y="481"/>
                    <a:pt x="309" y="478"/>
                    <a:pt x="320" y="474"/>
                  </a:cubicBezTo>
                  <a:cubicBezTo>
                    <a:pt x="331" y="469"/>
                    <a:pt x="342" y="462"/>
                    <a:pt x="350" y="453"/>
                  </a:cubicBezTo>
                  <a:cubicBezTo>
                    <a:pt x="359" y="444"/>
                    <a:pt x="366" y="434"/>
                    <a:pt x="371" y="422"/>
                  </a:cubicBezTo>
                  <a:cubicBezTo>
                    <a:pt x="376" y="411"/>
                    <a:pt x="378" y="399"/>
                    <a:pt x="378" y="386"/>
                  </a:cubicBezTo>
                  <a:cubicBezTo>
                    <a:pt x="378" y="373"/>
                    <a:pt x="376" y="361"/>
                    <a:pt x="371" y="350"/>
                  </a:cubicBezTo>
                  <a:cubicBezTo>
                    <a:pt x="366" y="338"/>
                    <a:pt x="359" y="328"/>
                    <a:pt x="350" y="319"/>
                  </a:cubicBezTo>
                  <a:close/>
                  <a:moveTo>
                    <a:pt x="196" y="298"/>
                  </a:moveTo>
                  <a:cubicBezTo>
                    <a:pt x="173" y="321"/>
                    <a:pt x="159" y="352"/>
                    <a:pt x="159" y="386"/>
                  </a:cubicBezTo>
                  <a:cubicBezTo>
                    <a:pt x="159" y="420"/>
                    <a:pt x="173" y="451"/>
                    <a:pt x="196" y="474"/>
                  </a:cubicBezTo>
                  <a:cubicBezTo>
                    <a:pt x="218" y="496"/>
                    <a:pt x="249" y="510"/>
                    <a:pt x="283" y="510"/>
                  </a:cubicBezTo>
                  <a:cubicBezTo>
                    <a:pt x="318" y="510"/>
                    <a:pt x="349" y="496"/>
                    <a:pt x="371" y="474"/>
                  </a:cubicBezTo>
                  <a:cubicBezTo>
                    <a:pt x="394" y="451"/>
                    <a:pt x="408" y="420"/>
                    <a:pt x="408" y="386"/>
                  </a:cubicBezTo>
                  <a:cubicBezTo>
                    <a:pt x="408" y="352"/>
                    <a:pt x="394" y="321"/>
                    <a:pt x="371" y="298"/>
                  </a:cubicBezTo>
                  <a:cubicBezTo>
                    <a:pt x="349" y="276"/>
                    <a:pt x="318" y="262"/>
                    <a:pt x="283" y="262"/>
                  </a:cubicBezTo>
                  <a:cubicBezTo>
                    <a:pt x="249" y="262"/>
                    <a:pt x="218" y="276"/>
                    <a:pt x="196" y="298"/>
                  </a:cubicBezTo>
                  <a:close/>
                  <a:moveTo>
                    <a:pt x="229" y="381"/>
                  </a:moveTo>
                  <a:cubicBezTo>
                    <a:pt x="202" y="381"/>
                    <a:pt x="202" y="381"/>
                    <a:pt x="202" y="381"/>
                  </a:cubicBezTo>
                  <a:cubicBezTo>
                    <a:pt x="199" y="381"/>
                    <a:pt x="197" y="383"/>
                    <a:pt x="197" y="386"/>
                  </a:cubicBezTo>
                  <a:cubicBezTo>
                    <a:pt x="197" y="389"/>
                    <a:pt x="199" y="391"/>
                    <a:pt x="202" y="391"/>
                  </a:cubicBezTo>
                  <a:cubicBezTo>
                    <a:pt x="229" y="391"/>
                    <a:pt x="229" y="391"/>
                    <a:pt x="229" y="391"/>
                  </a:cubicBezTo>
                  <a:cubicBezTo>
                    <a:pt x="232" y="391"/>
                    <a:pt x="235" y="389"/>
                    <a:pt x="235" y="386"/>
                  </a:cubicBezTo>
                  <a:cubicBezTo>
                    <a:pt x="235" y="383"/>
                    <a:pt x="232" y="381"/>
                    <a:pt x="229" y="381"/>
                  </a:cubicBezTo>
                  <a:close/>
                  <a:moveTo>
                    <a:pt x="338" y="391"/>
                  </a:moveTo>
                  <a:cubicBezTo>
                    <a:pt x="365" y="391"/>
                    <a:pt x="365" y="391"/>
                    <a:pt x="365" y="391"/>
                  </a:cubicBezTo>
                  <a:cubicBezTo>
                    <a:pt x="368" y="391"/>
                    <a:pt x="370" y="389"/>
                    <a:pt x="370" y="386"/>
                  </a:cubicBezTo>
                  <a:cubicBezTo>
                    <a:pt x="370" y="383"/>
                    <a:pt x="368" y="381"/>
                    <a:pt x="365" y="381"/>
                  </a:cubicBezTo>
                  <a:cubicBezTo>
                    <a:pt x="338" y="381"/>
                    <a:pt x="338" y="381"/>
                    <a:pt x="338" y="381"/>
                  </a:cubicBezTo>
                  <a:cubicBezTo>
                    <a:pt x="335" y="381"/>
                    <a:pt x="332" y="383"/>
                    <a:pt x="332" y="386"/>
                  </a:cubicBezTo>
                  <a:cubicBezTo>
                    <a:pt x="332" y="389"/>
                    <a:pt x="335" y="391"/>
                    <a:pt x="338" y="391"/>
                  </a:cubicBezTo>
                  <a:close/>
                  <a:moveTo>
                    <a:pt x="278" y="440"/>
                  </a:moveTo>
                  <a:cubicBezTo>
                    <a:pt x="278" y="467"/>
                    <a:pt x="278" y="467"/>
                    <a:pt x="278" y="467"/>
                  </a:cubicBezTo>
                  <a:cubicBezTo>
                    <a:pt x="278" y="470"/>
                    <a:pt x="280" y="473"/>
                    <a:pt x="283" y="473"/>
                  </a:cubicBezTo>
                  <a:cubicBezTo>
                    <a:pt x="286" y="473"/>
                    <a:pt x="289" y="470"/>
                    <a:pt x="289" y="467"/>
                  </a:cubicBezTo>
                  <a:cubicBezTo>
                    <a:pt x="289" y="440"/>
                    <a:pt x="289" y="440"/>
                    <a:pt x="289" y="440"/>
                  </a:cubicBezTo>
                  <a:cubicBezTo>
                    <a:pt x="289" y="437"/>
                    <a:pt x="286" y="435"/>
                    <a:pt x="283" y="435"/>
                  </a:cubicBezTo>
                  <a:cubicBezTo>
                    <a:pt x="280" y="435"/>
                    <a:pt x="278" y="437"/>
                    <a:pt x="278" y="440"/>
                  </a:cubicBezTo>
                  <a:close/>
                  <a:moveTo>
                    <a:pt x="289" y="332"/>
                  </a:moveTo>
                  <a:cubicBezTo>
                    <a:pt x="289" y="305"/>
                    <a:pt x="289" y="305"/>
                    <a:pt x="289" y="305"/>
                  </a:cubicBezTo>
                  <a:cubicBezTo>
                    <a:pt x="289" y="302"/>
                    <a:pt x="286" y="299"/>
                    <a:pt x="283" y="299"/>
                  </a:cubicBezTo>
                  <a:cubicBezTo>
                    <a:pt x="280" y="299"/>
                    <a:pt x="278" y="302"/>
                    <a:pt x="278" y="305"/>
                  </a:cubicBezTo>
                  <a:cubicBezTo>
                    <a:pt x="278" y="332"/>
                    <a:pt x="278" y="332"/>
                    <a:pt x="278" y="332"/>
                  </a:cubicBezTo>
                  <a:cubicBezTo>
                    <a:pt x="278" y="335"/>
                    <a:pt x="280" y="337"/>
                    <a:pt x="283" y="337"/>
                  </a:cubicBezTo>
                  <a:cubicBezTo>
                    <a:pt x="286" y="337"/>
                    <a:pt x="289" y="335"/>
                    <a:pt x="289" y="332"/>
                  </a:cubicBezTo>
                  <a:close/>
                  <a:moveTo>
                    <a:pt x="218" y="0"/>
                  </a:moveTo>
                  <a:cubicBezTo>
                    <a:pt x="224" y="0"/>
                    <a:pt x="228" y="2"/>
                    <a:pt x="232" y="4"/>
                  </a:cubicBezTo>
                  <a:cubicBezTo>
                    <a:pt x="235" y="7"/>
                    <a:pt x="237" y="11"/>
                    <a:pt x="237" y="14"/>
                  </a:cubicBezTo>
                  <a:cubicBezTo>
                    <a:pt x="237" y="72"/>
                    <a:pt x="237" y="72"/>
                    <a:pt x="237" y="72"/>
                  </a:cubicBezTo>
                  <a:cubicBezTo>
                    <a:pt x="237" y="75"/>
                    <a:pt x="235" y="79"/>
                    <a:pt x="232" y="82"/>
                  </a:cubicBezTo>
                  <a:cubicBezTo>
                    <a:pt x="228" y="84"/>
                    <a:pt x="224" y="86"/>
                    <a:pt x="218" y="86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1" y="86"/>
                    <a:pt x="116" y="84"/>
                    <a:pt x="113" y="82"/>
                  </a:cubicBezTo>
                  <a:cubicBezTo>
                    <a:pt x="110" y="79"/>
                    <a:pt x="108" y="75"/>
                    <a:pt x="108" y="72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8" y="11"/>
                    <a:pt x="110" y="7"/>
                    <a:pt x="113" y="4"/>
                  </a:cubicBezTo>
                  <a:cubicBezTo>
                    <a:pt x="116" y="2"/>
                    <a:pt x="121" y="0"/>
                    <a:pt x="126" y="0"/>
                  </a:cubicBezTo>
                  <a:cubicBezTo>
                    <a:pt x="218" y="0"/>
                    <a:pt x="218" y="0"/>
                    <a:pt x="218" y="0"/>
                  </a:cubicBezTo>
                  <a:close/>
                  <a:moveTo>
                    <a:pt x="138" y="19"/>
                  </a:moveTo>
                  <a:cubicBezTo>
                    <a:pt x="206" y="19"/>
                    <a:pt x="206" y="19"/>
                    <a:pt x="206" y="19"/>
                  </a:cubicBezTo>
                  <a:cubicBezTo>
                    <a:pt x="210" y="19"/>
                    <a:pt x="214" y="20"/>
                    <a:pt x="217" y="22"/>
                  </a:cubicBezTo>
                  <a:cubicBezTo>
                    <a:pt x="217" y="22"/>
                    <a:pt x="217" y="22"/>
                    <a:pt x="217" y="22"/>
                  </a:cubicBezTo>
                  <a:cubicBezTo>
                    <a:pt x="220" y="25"/>
                    <a:pt x="222" y="29"/>
                    <a:pt x="222" y="33"/>
                  </a:cubicBezTo>
                  <a:cubicBezTo>
                    <a:pt x="222" y="51"/>
                    <a:pt x="222" y="51"/>
                    <a:pt x="222" y="51"/>
                  </a:cubicBezTo>
                  <a:cubicBezTo>
                    <a:pt x="222" y="55"/>
                    <a:pt x="220" y="58"/>
                    <a:pt x="217" y="61"/>
                  </a:cubicBezTo>
                  <a:cubicBezTo>
                    <a:pt x="217" y="61"/>
                    <a:pt x="217" y="61"/>
                    <a:pt x="217" y="61"/>
                  </a:cubicBezTo>
                  <a:cubicBezTo>
                    <a:pt x="214" y="63"/>
                    <a:pt x="210" y="65"/>
                    <a:pt x="206" y="65"/>
                  </a:cubicBezTo>
                  <a:cubicBezTo>
                    <a:pt x="138" y="65"/>
                    <a:pt x="138" y="65"/>
                    <a:pt x="138" y="65"/>
                  </a:cubicBezTo>
                  <a:cubicBezTo>
                    <a:pt x="134" y="65"/>
                    <a:pt x="130" y="63"/>
                    <a:pt x="127" y="61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4" y="58"/>
                    <a:pt x="122" y="55"/>
                    <a:pt x="122" y="5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2" y="29"/>
                    <a:pt x="124" y="25"/>
                    <a:pt x="127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30" y="20"/>
                    <a:pt x="134" y="19"/>
                    <a:pt x="138" y="19"/>
                  </a:cubicBezTo>
                  <a:close/>
                  <a:moveTo>
                    <a:pt x="344" y="243"/>
                  </a:moveTo>
                  <a:cubicBezTo>
                    <a:pt x="344" y="41"/>
                    <a:pt x="344" y="41"/>
                    <a:pt x="344" y="41"/>
                  </a:cubicBezTo>
                  <a:cubicBezTo>
                    <a:pt x="344" y="28"/>
                    <a:pt x="334" y="18"/>
                    <a:pt x="321" y="18"/>
                  </a:cubicBezTo>
                  <a:cubicBezTo>
                    <a:pt x="244" y="18"/>
                    <a:pt x="244" y="18"/>
                    <a:pt x="244" y="18"/>
                  </a:cubicBezTo>
                  <a:cubicBezTo>
                    <a:pt x="244" y="59"/>
                    <a:pt x="244" y="59"/>
                    <a:pt x="244" y="59"/>
                  </a:cubicBezTo>
                  <a:cubicBezTo>
                    <a:pt x="302" y="59"/>
                    <a:pt x="302" y="59"/>
                    <a:pt x="302" y="59"/>
                  </a:cubicBezTo>
                  <a:cubicBezTo>
                    <a:pt x="302" y="92"/>
                    <a:pt x="302" y="92"/>
                    <a:pt x="302" y="92"/>
                  </a:cubicBezTo>
                  <a:cubicBezTo>
                    <a:pt x="302" y="232"/>
                    <a:pt x="302" y="232"/>
                    <a:pt x="302" y="232"/>
                  </a:cubicBezTo>
                  <a:cubicBezTo>
                    <a:pt x="317" y="234"/>
                    <a:pt x="331" y="238"/>
                    <a:pt x="344" y="243"/>
                  </a:cubicBezTo>
                  <a:close/>
                  <a:moveTo>
                    <a:pt x="87" y="324"/>
                  </a:moveTo>
                  <a:cubicBezTo>
                    <a:pt x="141" y="324"/>
                    <a:pt x="141" y="324"/>
                    <a:pt x="141" y="324"/>
                  </a:cubicBezTo>
                  <a:cubicBezTo>
                    <a:pt x="139" y="330"/>
                    <a:pt x="136" y="336"/>
                    <a:pt x="134" y="343"/>
                  </a:cubicBezTo>
                  <a:cubicBezTo>
                    <a:pt x="87" y="343"/>
                    <a:pt x="87" y="343"/>
                    <a:pt x="87" y="343"/>
                  </a:cubicBezTo>
                  <a:cubicBezTo>
                    <a:pt x="82" y="343"/>
                    <a:pt x="77" y="339"/>
                    <a:pt x="77" y="333"/>
                  </a:cubicBezTo>
                  <a:cubicBezTo>
                    <a:pt x="77" y="333"/>
                    <a:pt x="77" y="333"/>
                    <a:pt x="77" y="333"/>
                  </a:cubicBezTo>
                  <a:cubicBezTo>
                    <a:pt x="77" y="328"/>
                    <a:pt x="82" y="324"/>
                    <a:pt x="87" y="324"/>
                  </a:cubicBezTo>
                  <a:close/>
                  <a:moveTo>
                    <a:pt x="162" y="290"/>
                  </a:moveTo>
                  <a:cubicBezTo>
                    <a:pt x="87" y="290"/>
                    <a:pt x="87" y="290"/>
                    <a:pt x="87" y="290"/>
                  </a:cubicBezTo>
                  <a:cubicBezTo>
                    <a:pt x="87" y="290"/>
                    <a:pt x="87" y="290"/>
                    <a:pt x="87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8"/>
                    <a:pt x="82" y="288"/>
                    <a:pt x="82" y="288"/>
                  </a:cubicBezTo>
                  <a:cubicBezTo>
                    <a:pt x="82" y="288"/>
                    <a:pt x="82" y="288"/>
                    <a:pt x="82" y="288"/>
                  </a:cubicBezTo>
                  <a:cubicBezTo>
                    <a:pt x="82" y="288"/>
                    <a:pt x="82" y="288"/>
                    <a:pt x="82" y="288"/>
                  </a:cubicBezTo>
                  <a:cubicBezTo>
                    <a:pt x="82" y="288"/>
                    <a:pt x="82" y="288"/>
                    <a:pt x="82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7"/>
                    <a:pt x="81" y="287"/>
                    <a:pt x="81" y="287"/>
                  </a:cubicBezTo>
                  <a:cubicBezTo>
                    <a:pt x="81" y="287"/>
                    <a:pt x="81" y="287"/>
                    <a:pt x="81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6"/>
                    <a:pt x="80" y="286"/>
                    <a:pt x="80" y="286"/>
                  </a:cubicBezTo>
                  <a:cubicBezTo>
                    <a:pt x="80" y="286"/>
                    <a:pt x="80" y="286"/>
                    <a:pt x="80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8" y="285"/>
                    <a:pt x="78" y="285"/>
                    <a:pt x="78" y="285"/>
                  </a:cubicBezTo>
                  <a:cubicBezTo>
                    <a:pt x="78" y="285"/>
                    <a:pt x="78" y="285"/>
                    <a:pt x="78" y="285"/>
                  </a:cubicBezTo>
                  <a:cubicBezTo>
                    <a:pt x="78" y="285"/>
                    <a:pt x="78" y="285"/>
                    <a:pt x="78" y="285"/>
                  </a:cubicBezTo>
                  <a:cubicBezTo>
                    <a:pt x="78" y="285"/>
                    <a:pt x="78" y="285"/>
                    <a:pt x="78" y="285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2"/>
                    <a:pt x="78" y="282"/>
                    <a:pt x="78" y="282"/>
                  </a:cubicBezTo>
                  <a:cubicBezTo>
                    <a:pt x="78" y="282"/>
                    <a:pt x="78" y="282"/>
                    <a:pt x="78" y="282"/>
                  </a:cubicBezTo>
                  <a:cubicBezTo>
                    <a:pt x="78" y="282"/>
                    <a:pt x="78" y="282"/>
                    <a:pt x="78" y="282"/>
                  </a:cubicBezTo>
                  <a:cubicBezTo>
                    <a:pt x="78" y="282"/>
                    <a:pt x="78" y="282"/>
                    <a:pt x="78" y="282"/>
                  </a:cubicBezTo>
                  <a:cubicBezTo>
                    <a:pt x="77" y="282"/>
                    <a:pt x="77" y="282"/>
                    <a:pt x="77" y="282"/>
                  </a:cubicBezTo>
                  <a:cubicBezTo>
                    <a:pt x="77" y="282"/>
                    <a:pt x="77" y="282"/>
                    <a:pt x="77" y="282"/>
                  </a:cubicBezTo>
                  <a:cubicBezTo>
                    <a:pt x="77" y="282"/>
                    <a:pt x="77" y="282"/>
                    <a:pt x="77" y="282"/>
                  </a:cubicBezTo>
                  <a:cubicBezTo>
                    <a:pt x="77" y="282"/>
                    <a:pt x="77" y="282"/>
                    <a:pt x="77" y="282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79"/>
                    <a:pt x="77" y="279"/>
                    <a:pt x="77" y="279"/>
                  </a:cubicBezTo>
                  <a:cubicBezTo>
                    <a:pt x="77" y="279"/>
                    <a:pt x="77" y="279"/>
                    <a:pt x="77" y="279"/>
                  </a:cubicBezTo>
                  <a:cubicBezTo>
                    <a:pt x="77" y="279"/>
                    <a:pt x="77" y="279"/>
                    <a:pt x="77" y="279"/>
                  </a:cubicBezTo>
                  <a:cubicBezTo>
                    <a:pt x="77" y="279"/>
                    <a:pt x="77" y="279"/>
                    <a:pt x="77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80" y="275"/>
                    <a:pt x="80" y="275"/>
                    <a:pt x="80" y="275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2" y="273"/>
                    <a:pt x="82" y="273"/>
                    <a:pt x="82" y="273"/>
                  </a:cubicBezTo>
                  <a:cubicBezTo>
                    <a:pt x="82" y="273"/>
                    <a:pt x="82" y="273"/>
                    <a:pt x="82" y="273"/>
                  </a:cubicBezTo>
                  <a:cubicBezTo>
                    <a:pt x="82" y="273"/>
                    <a:pt x="82" y="273"/>
                    <a:pt x="82" y="273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6" y="271"/>
                    <a:pt x="86" y="271"/>
                    <a:pt x="86" y="271"/>
                  </a:cubicBezTo>
                  <a:cubicBezTo>
                    <a:pt x="86" y="271"/>
                    <a:pt x="86" y="271"/>
                    <a:pt x="86" y="271"/>
                  </a:cubicBezTo>
                  <a:cubicBezTo>
                    <a:pt x="86" y="271"/>
                    <a:pt x="86" y="271"/>
                    <a:pt x="86" y="271"/>
                  </a:cubicBezTo>
                  <a:cubicBezTo>
                    <a:pt x="86" y="271"/>
                    <a:pt x="86" y="271"/>
                    <a:pt x="86" y="271"/>
                  </a:cubicBezTo>
                  <a:cubicBezTo>
                    <a:pt x="87" y="271"/>
                    <a:pt x="87" y="271"/>
                    <a:pt x="87" y="271"/>
                  </a:cubicBezTo>
                  <a:cubicBezTo>
                    <a:pt x="179" y="271"/>
                    <a:pt x="179" y="271"/>
                    <a:pt x="179" y="271"/>
                  </a:cubicBezTo>
                  <a:cubicBezTo>
                    <a:pt x="173" y="277"/>
                    <a:pt x="167" y="283"/>
                    <a:pt x="162" y="290"/>
                  </a:cubicBezTo>
                  <a:close/>
                  <a:moveTo>
                    <a:pt x="77" y="280"/>
                  </a:moveTo>
                  <a:cubicBezTo>
                    <a:pt x="77" y="280"/>
                    <a:pt x="77" y="280"/>
                    <a:pt x="77" y="280"/>
                  </a:cubicBezTo>
                  <a:close/>
                  <a:moveTo>
                    <a:pt x="87" y="218"/>
                  </a:moveTo>
                  <a:cubicBezTo>
                    <a:pt x="258" y="218"/>
                    <a:pt x="258" y="218"/>
                    <a:pt x="258" y="218"/>
                  </a:cubicBezTo>
                  <a:cubicBezTo>
                    <a:pt x="263" y="218"/>
                    <a:pt x="267" y="222"/>
                    <a:pt x="267" y="228"/>
                  </a:cubicBezTo>
                  <a:cubicBezTo>
                    <a:pt x="267" y="228"/>
                    <a:pt x="267" y="228"/>
                    <a:pt x="267" y="228"/>
                  </a:cubicBezTo>
                  <a:cubicBezTo>
                    <a:pt x="267" y="229"/>
                    <a:pt x="267" y="231"/>
                    <a:pt x="266" y="232"/>
                  </a:cubicBezTo>
                  <a:cubicBezTo>
                    <a:pt x="257" y="233"/>
                    <a:pt x="249" y="235"/>
                    <a:pt x="241" y="237"/>
                  </a:cubicBezTo>
                  <a:cubicBezTo>
                    <a:pt x="87" y="237"/>
                    <a:pt x="87" y="237"/>
                    <a:pt x="87" y="237"/>
                  </a:cubicBezTo>
                  <a:cubicBezTo>
                    <a:pt x="82" y="237"/>
                    <a:pt x="77" y="233"/>
                    <a:pt x="77" y="228"/>
                  </a:cubicBezTo>
                  <a:cubicBezTo>
                    <a:pt x="77" y="228"/>
                    <a:pt x="77" y="228"/>
                    <a:pt x="77" y="228"/>
                  </a:cubicBezTo>
                  <a:cubicBezTo>
                    <a:pt x="77" y="222"/>
                    <a:pt x="82" y="218"/>
                    <a:pt x="87" y="218"/>
                  </a:cubicBezTo>
                  <a:close/>
                  <a:moveTo>
                    <a:pt x="87" y="165"/>
                  </a:moveTo>
                  <a:cubicBezTo>
                    <a:pt x="258" y="165"/>
                    <a:pt x="258" y="165"/>
                    <a:pt x="258" y="165"/>
                  </a:cubicBezTo>
                  <a:cubicBezTo>
                    <a:pt x="263" y="165"/>
                    <a:pt x="267" y="170"/>
                    <a:pt x="267" y="175"/>
                  </a:cubicBezTo>
                  <a:cubicBezTo>
                    <a:pt x="267" y="175"/>
                    <a:pt x="267" y="175"/>
                    <a:pt x="267" y="175"/>
                  </a:cubicBezTo>
                  <a:cubicBezTo>
                    <a:pt x="267" y="180"/>
                    <a:pt x="263" y="184"/>
                    <a:pt x="258" y="184"/>
                  </a:cubicBezTo>
                  <a:cubicBezTo>
                    <a:pt x="87" y="184"/>
                    <a:pt x="87" y="184"/>
                    <a:pt x="87" y="184"/>
                  </a:cubicBezTo>
                  <a:cubicBezTo>
                    <a:pt x="82" y="184"/>
                    <a:pt x="77" y="180"/>
                    <a:pt x="77" y="175"/>
                  </a:cubicBezTo>
                  <a:cubicBezTo>
                    <a:pt x="77" y="175"/>
                    <a:pt x="77" y="175"/>
                    <a:pt x="77" y="175"/>
                  </a:cubicBezTo>
                  <a:cubicBezTo>
                    <a:pt x="77" y="170"/>
                    <a:pt x="82" y="165"/>
                    <a:pt x="87" y="165"/>
                  </a:cubicBezTo>
                  <a:close/>
                  <a:moveTo>
                    <a:pt x="87" y="115"/>
                  </a:moveTo>
                  <a:cubicBezTo>
                    <a:pt x="258" y="115"/>
                    <a:pt x="258" y="115"/>
                    <a:pt x="258" y="115"/>
                  </a:cubicBezTo>
                  <a:cubicBezTo>
                    <a:pt x="263" y="115"/>
                    <a:pt x="267" y="120"/>
                    <a:pt x="267" y="125"/>
                  </a:cubicBezTo>
                  <a:cubicBezTo>
                    <a:pt x="267" y="125"/>
                    <a:pt x="267" y="125"/>
                    <a:pt x="267" y="125"/>
                  </a:cubicBezTo>
                  <a:cubicBezTo>
                    <a:pt x="267" y="130"/>
                    <a:pt x="263" y="134"/>
                    <a:pt x="258" y="134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2" y="134"/>
                    <a:pt x="77" y="130"/>
                    <a:pt x="77" y="125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0"/>
                    <a:pt x="82" y="115"/>
                    <a:pt x="87" y="115"/>
                  </a:cubicBezTo>
                  <a:close/>
                  <a:moveTo>
                    <a:pt x="130" y="59"/>
                  </a:moveTo>
                  <a:cubicBezTo>
                    <a:pt x="130" y="33"/>
                    <a:pt x="130" y="33"/>
                    <a:pt x="130" y="33"/>
                  </a:cubicBezTo>
                  <a:cubicBezTo>
                    <a:pt x="130" y="31"/>
                    <a:pt x="131" y="29"/>
                    <a:pt x="132" y="28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4" y="27"/>
                    <a:pt x="136" y="26"/>
                    <a:pt x="138" y="26"/>
                  </a:cubicBezTo>
                  <a:cubicBezTo>
                    <a:pt x="206" y="26"/>
                    <a:pt x="206" y="26"/>
                    <a:pt x="206" y="26"/>
                  </a:cubicBezTo>
                  <a:cubicBezTo>
                    <a:pt x="208" y="26"/>
                    <a:pt x="211" y="27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4" y="29"/>
                    <a:pt x="215" y="31"/>
                    <a:pt x="215" y="33"/>
                  </a:cubicBezTo>
                  <a:cubicBezTo>
                    <a:pt x="215" y="59"/>
                    <a:pt x="215" y="59"/>
                    <a:pt x="215" y="59"/>
                  </a:cubicBezTo>
                  <a:lnTo>
                    <a:pt x="130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3" name="Rectangle 14">
            <a:extLst>
              <a:ext uri="{FF2B5EF4-FFF2-40B4-BE49-F238E27FC236}">
                <a16:creationId xmlns="" xmlns:a16="http://schemas.microsoft.com/office/drawing/2014/main" id="{7DC98BE1-BBCB-4CDF-A9AA-C42E9665C0FE}"/>
              </a:ext>
            </a:extLst>
          </p:cNvPr>
          <p:cNvSpPr/>
          <p:nvPr/>
        </p:nvSpPr>
        <p:spPr>
          <a:xfrm>
            <a:off x="1034575" y="3643838"/>
            <a:ext cx="255885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单张选择</a:t>
            </a:r>
            <a:endParaRPr kumimoji="0" lang="en-US" altLang="zh-CN" sz="2000" b="1" i="0" u="none" strike="noStrike" kern="1200" cap="none" spc="0" normalizeH="0" baseline="0" noProof="0" dirty="0" smtClean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ctr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可以</a:t>
            </a: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自主选择想要识别的含有车牌号码的图片，选择后，将图片显示在界面中并且显示出识别到的结果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Rectangle 14">
            <a:extLst>
              <a:ext uri="{FF2B5EF4-FFF2-40B4-BE49-F238E27FC236}">
                <a16:creationId xmlns="" xmlns:a16="http://schemas.microsoft.com/office/drawing/2014/main" id="{4959042A-1ADA-48FB-8DE6-D5054CAB604B}"/>
              </a:ext>
            </a:extLst>
          </p:cNvPr>
          <p:cNvSpPr/>
          <p:nvPr/>
        </p:nvSpPr>
        <p:spPr>
          <a:xfrm>
            <a:off x="4816570" y="3643838"/>
            <a:ext cx="255885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多张识别</a:t>
            </a:r>
            <a:endParaRPr lang="en-US" altLang="zh-CN" sz="2000" b="1" dirty="0" smtClean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  <a:p>
            <a:pPr marL="0" marR="0" lvl="0" indent="0" algn="ctr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通过读取一个文件夹或者自由选择若干张图片进行集中识别，将得到的若干个识别结果返回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Rectangle 14">
            <a:extLst>
              <a:ext uri="{FF2B5EF4-FFF2-40B4-BE49-F238E27FC236}">
                <a16:creationId xmlns="" xmlns:a16="http://schemas.microsoft.com/office/drawing/2014/main" id="{C214E51B-7D5B-435A-ABD5-D372DD012BC2}"/>
              </a:ext>
            </a:extLst>
          </p:cNvPr>
          <p:cNvSpPr/>
          <p:nvPr/>
        </p:nvSpPr>
        <p:spPr>
          <a:xfrm>
            <a:off x="8598565" y="3643838"/>
            <a:ext cx="255885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返回</a:t>
            </a:r>
            <a:r>
              <a:rPr lang="zh-CN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准确率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  <a:p>
            <a:pPr lvl="0" algn="ctr" defTabSz="914377">
              <a:lnSpc>
                <a:spcPct val="150000"/>
              </a:lnSpc>
              <a:defRPr/>
            </a:pP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在多张识别完成后返回多张识别的准确率</a:t>
            </a:r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="" xmlns:a16="http://schemas.microsoft.com/office/drawing/2014/main" id="{C9698ECC-7DF5-4C8A-B11C-EE2D93071311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0" name="圆: 空心 15">
              <a:extLst>
                <a:ext uri="{FF2B5EF4-FFF2-40B4-BE49-F238E27FC236}">
                  <a16:creationId xmlns="" xmlns:a16="http://schemas.microsoft.com/office/drawing/2014/main" id="{EAABF842-D6FD-47EA-91C6-27057D82AABD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圆: 空心 16">
              <a:extLst>
                <a:ext uri="{FF2B5EF4-FFF2-40B4-BE49-F238E27FC236}">
                  <a16:creationId xmlns="" xmlns:a16="http://schemas.microsoft.com/office/drawing/2014/main" id="{E436AA26-A153-42A1-913B-C2CD219F49B4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122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本框 57">
            <a:extLst>
              <a:ext uri="{FF2B5EF4-FFF2-40B4-BE49-F238E27FC236}">
                <a16:creationId xmlns="" xmlns:a16="http://schemas.microsoft.com/office/drawing/2014/main" id="{B906E54F-EEA0-479B-94FF-0A55BAA87C9A}"/>
              </a:ext>
            </a:extLst>
          </p:cNvPr>
          <p:cNvSpPr txBox="1"/>
          <p:nvPr/>
        </p:nvSpPr>
        <p:spPr>
          <a:xfrm>
            <a:off x="-51695" y="2794439"/>
            <a:ext cx="34419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6600" spc="3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Two</a:t>
            </a:r>
            <a:endParaRPr lang="zh-CN" altLang="en-US" sz="6600" spc="3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="" xmlns:a16="http://schemas.microsoft.com/office/drawing/2014/main" id="{F4972CC0-9D33-4BA6-9DCC-A90962D7021F}"/>
              </a:ext>
            </a:extLst>
          </p:cNvPr>
          <p:cNvSpPr/>
          <p:nvPr/>
        </p:nvSpPr>
        <p:spPr>
          <a:xfrm>
            <a:off x="5741238" y="2846047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车牌定位模块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3E6E15B1-41A9-4703-A8E6-C8743BAAA6FF}"/>
              </a:ext>
            </a:extLst>
          </p:cNvPr>
          <p:cNvGrpSpPr/>
          <p:nvPr/>
        </p:nvGrpSpPr>
        <p:grpSpPr>
          <a:xfrm rot="19577259">
            <a:off x="-904745" y="855000"/>
            <a:ext cx="5148000" cy="5148000"/>
            <a:chOff x="-2791809" y="4575372"/>
            <a:chExt cx="4871106" cy="5035916"/>
          </a:xfrm>
        </p:grpSpPr>
        <p:sp>
          <p:nvSpPr>
            <p:cNvPr id="8" name="圆: 空心 15">
              <a:extLst>
                <a:ext uri="{FF2B5EF4-FFF2-40B4-BE49-F238E27FC236}">
                  <a16:creationId xmlns="" xmlns:a16="http://schemas.microsoft.com/office/drawing/2014/main" id="{38BF4721-CFAF-4643-940B-F731E58C96A0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圆: 空心 16">
              <a:extLst>
                <a:ext uri="{FF2B5EF4-FFF2-40B4-BE49-F238E27FC236}">
                  <a16:creationId xmlns="" xmlns:a16="http://schemas.microsoft.com/office/drawing/2014/main" id="{91A84D42-BED8-43BD-9E2C-85613A2B13CB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3408"/>
              </a:avLst>
            </a:prstGeom>
            <a:noFill/>
            <a:ln w="8540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" name="Oval 13">
            <a:extLst>
              <a:ext uri="{FF2B5EF4-FFF2-40B4-BE49-F238E27FC236}">
                <a16:creationId xmlns="" xmlns:a16="http://schemas.microsoft.com/office/drawing/2014/main" id="{4AB94A07-6644-401D-8AB8-B5B45389CF1E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0840956" y="-825426"/>
            <a:ext cx="1956179" cy="1963221"/>
          </a:xfrm>
          <a:prstGeom prst="roundRect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Oval 13">
            <a:extLst>
              <a:ext uri="{FF2B5EF4-FFF2-40B4-BE49-F238E27FC236}">
                <a16:creationId xmlns="" xmlns:a16="http://schemas.microsoft.com/office/drawing/2014/main" id="{2774E048-530B-412C-893E-9716263E52D1}"/>
              </a:ext>
            </a:extLst>
          </p:cNvPr>
          <p:cNvSpPr>
            <a:spLocks noChangeArrowheads="1"/>
          </p:cNvSpPr>
          <p:nvPr/>
        </p:nvSpPr>
        <p:spPr bwMode="auto">
          <a:xfrm rot="1919097">
            <a:off x="10685045" y="-977816"/>
            <a:ext cx="2268000" cy="2268000"/>
          </a:xfrm>
          <a:prstGeom prst="roundRect">
            <a:avLst/>
          </a:prstGeom>
          <a:noFill/>
          <a:ln>
            <a:solidFill>
              <a:srgbClr val="FF9101"/>
            </a:solidFill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="" xmlns:a16="http://schemas.microsoft.com/office/drawing/2014/main" id="{E273F48F-CDFE-4196-A666-1469899A52A8}"/>
              </a:ext>
            </a:extLst>
          </p:cNvPr>
          <p:cNvSpPr/>
          <p:nvPr/>
        </p:nvSpPr>
        <p:spPr>
          <a:xfrm rot="17515680">
            <a:off x="9308804" y="5323771"/>
            <a:ext cx="767653" cy="773721"/>
          </a:xfrm>
          <a:prstGeom prst="roundRect">
            <a:avLst/>
          </a:prstGeom>
          <a:noFill/>
          <a:ln w="225425">
            <a:solidFill>
              <a:srgbClr val="FF91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699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10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23949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 smtClean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车牌定位模块</a:t>
            </a:r>
            <a:endParaRPr kumimoji="0" lang="en-US" altLang="zh-CN" sz="2800" b="1" i="0" u="none" strike="noStrike" kern="0" cap="none" spc="0" normalizeH="0" baseline="0" noProof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="" xmlns:a16="http://schemas.microsoft.com/office/drawing/2014/main" id="{412D36B7-CE57-4CD6-8E65-468367E8EA6E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31" name="圆: 空心 15">
              <a:extLst>
                <a:ext uri="{FF2B5EF4-FFF2-40B4-BE49-F238E27FC236}">
                  <a16:creationId xmlns="" xmlns:a16="http://schemas.microsoft.com/office/drawing/2014/main" id="{6FAC874E-90F7-4163-AEB4-F5AF645072D9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圆: 空心 16">
              <a:extLst>
                <a:ext uri="{FF2B5EF4-FFF2-40B4-BE49-F238E27FC236}">
                  <a16:creationId xmlns="" xmlns:a16="http://schemas.microsoft.com/office/drawing/2014/main" id="{02886F65-6F2C-4DA6-B87F-DD2089BCE365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="" xmlns:a16="http://schemas.microsoft.com/office/drawing/2014/main" id="{9AFEB62B-6473-46D1-B772-26BB61FEF52F}"/>
              </a:ext>
            </a:extLst>
          </p:cNvPr>
          <p:cNvGrpSpPr/>
          <p:nvPr/>
        </p:nvGrpSpPr>
        <p:grpSpPr>
          <a:xfrm>
            <a:off x="2546406" y="2235578"/>
            <a:ext cx="6963152" cy="1440000"/>
            <a:chOff x="2655457" y="2246012"/>
            <a:chExt cx="6963152" cy="1440000"/>
          </a:xfrm>
        </p:grpSpPr>
        <p:sp>
          <p:nvSpPr>
            <p:cNvPr id="34" name="Rectangle 58">
              <a:extLst>
                <a:ext uri="{FF2B5EF4-FFF2-40B4-BE49-F238E27FC236}">
                  <a16:creationId xmlns="" xmlns:a16="http://schemas.microsoft.com/office/drawing/2014/main" id="{EF2AB15F-CC0A-42B5-95E6-211031AA247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3737952" y="2246012"/>
              <a:ext cx="1440000" cy="1440000"/>
            </a:xfrm>
            <a:prstGeom prst="rect">
              <a:avLst/>
            </a:prstGeom>
            <a:solidFill>
              <a:srgbClr val="FF9101"/>
            </a:solidFill>
            <a:ln w="25400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Rectangle 58">
              <a:extLst>
                <a:ext uri="{FF2B5EF4-FFF2-40B4-BE49-F238E27FC236}">
                  <a16:creationId xmlns="" xmlns:a16="http://schemas.microsoft.com/office/drawing/2014/main" id="{76DCE7C3-F635-4DF8-AB9E-2B04B5B39BB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5376000" y="2246012"/>
              <a:ext cx="1440000" cy="1440000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Rectangle 58">
              <a:extLst>
                <a:ext uri="{FF2B5EF4-FFF2-40B4-BE49-F238E27FC236}">
                  <a16:creationId xmlns="" xmlns:a16="http://schemas.microsoft.com/office/drawing/2014/main" id="{33325954-B645-4E05-BBB8-CFB68FA475E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7084003" y="2246012"/>
              <a:ext cx="1440000" cy="1440000"/>
            </a:xfrm>
            <a:prstGeom prst="rect">
              <a:avLst/>
            </a:prstGeom>
            <a:solidFill>
              <a:srgbClr val="FF9101"/>
            </a:solidFill>
            <a:ln w="25400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7" name="Freeform 28">
              <a:extLst>
                <a:ext uri="{FF2B5EF4-FFF2-40B4-BE49-F238E27FC236}">
                  <a16:creationId xmlns="" xmlns:a16="http://schemas.microsoft.com/office/drawing/2014/main" id="{0540E0CB-B9D4-4700-B6B4-93EE8EF4F3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3670" y="2607118"/>
              <a:ext cx="721832" cy="688172"/>
            </a:xfrm>
            <a:custGeom>
              <a:avLst/>
              <a:gdLst>
                <a:gd name="T0" fmla="*/ 188 w 490"/>
                <a:gd name="T1" fmla="*/ 199 h 467"/>
                <a:gd name="T2" fmla="*/ 162 w 490"/>
                <a:gd name="T3" fmla="*/ 123 h 467"/>
                <a:gd name="T4" fmla="*/ 162 w 490"/>
                <a:gd name="T5" fmla="*/ 117 h 467"/>
                <a:gd name="T6" fmla="*/ 329 w 490"/>
                <a:gd name="T7" fmla="*/ 117 h 467"/>
                <a:gd name="T8" fmla="*/ 329 w 490"/>
                <a:gd name="T9" fmla="*/ 123 h 467"/>
                <a:gd name="T10" fmla="*/ 303 w 490"/>
                <a:gd name="T11" fmla="*/ 199 h 467"/>
                <a:gd name="T12" fmla="*/ 391 w 490"/>
                <a:gd name="T13" fmla="*/ 244 h 467"/>
                <a:gd name="T14" fmla="*/ 445 w 490"/>
                <a:gd name="T15" fmla="*/ 172 h 467"/>
                <a:gd name="T16" fmla="*/ 445 w 490"/>
                <a:gd name="T17" fmla="*/ 172 h 467"/>
                <a:gd name="T18" fmla="*/ 407 w 490"/>
                <a:gd name="T19" fmla="*/ 94 h 467"/>
                <a:gd name="T20" fmla="*/ 375 w 490"/>
                <a:gd name="T21" fmla="*/ 93 h 467"/>
                <a:gd name="T22" fmla="*/ 337 w 490"/>
                <a:gd name="T23" fmla="*/ 172 h 467"/>
                <a:gd name="T24" fmla="*/ 337 w 490"/>
                <a:gd name="T25" fmla="*/ 172 h 467"/>
                <a:gd name="T26" fmla="*/ 391 w 490"/>
                <a:gd name="T27" fmla="*/ 244 h 467"/>
                <a:gd name="T28" fmla="*/ 344 w 490"/>
                <a:gd name="T29" fmla="*/ 173 h 467"/>
                <a:gd name="T30" fmla="*/ 349 w 490"/>
                <a:gd name="T31" fmla="*/ 148 h 467"/>
                <a:gd name="T32" fmla="*/ 430 w 490"/>
                <a:gd name="T33" fmla="*/ 134 h 467"/>
                <a:gd name="T34" fmla="*/ 434 w 490"/>
                <a:gd name="T35" fmla="*/ 160 h 467"/>
                <a:gd name="T36" fmla="*/ 422 w 490"/>
                <a:gd name="T37" fmla="*/ 217 h 467"/>
                <a:gd name="T38" fmla="*/ 360 w 490"/>
                <a:gd name="T39" fmla="*/ 217 h 467"/>
                <a:gd name="T40" fmla="*/ 137 w 490"/>
                <a:gd name="T41" fmla="*/ 221 h 467"/>
                <a:gd name="T42" fmla="*/ 154 w 490"/>
                <a:gd name="T43" fmla="*/ 172 h 467"/>
                <a:gd name="T44" fmla="*/ 154 w 490"/>
                <a:gd name="T45" fmla="*/ 168 h 467"/>
                <a:gd name="T46" fmla="*/ 99 w 490"/>
                <a:gd name="T47" fmla="*/ 92 h 467"/>
                <a:gd name="T48" fmla="*/ 46 w 490"/>
                <a:gd name="T49" fmla="*/ 168 h 467"/>
                <a:gd name="T50" fmla="*/ 46 w 490"/>
                <a:gd name="T51" fmla="*/ 172 h 467"/>
                <a:gd name="T52" fmla="*/ 62 w 490"/>
                <a:gd name="T53" fmla="*/ 221 h 467"/>
                <a:gd name="T54" fmla="*/ 68 w 490"/>
                <a:gd name="T55" fmla="*/ 217 h 467"/>
                <a:gd name="T56" fmla="*/ 56 w 490"/>
                <a:gd name="T57" fmla="*/ 160 h 467"/>
                <a:gd name="T58" fmla="*/ 61 w 490"/>
                <a:gd name="T59" fmla="*/ 134 h 467"/>
                <a:gd name="T60" fmla="*/ 142 w 490"/>
                <a:gd name="T61" fmla="*/ 148 h 467"/>
                <a:gd name="T62" fmla="*/ 146 w 490"/>
                <a:gd name="T63" fmla="*/ 173 h 467"/>
                <a:gd name="T64" fmla="*/ 100 w 490"/>
                <a:gd name="T65" fmla="*/ 237 h 467"/>
                <a:gd name="T66" fmla="*/ 262 w 490"/>
                <a:gd name="T67" fmla="*/ 291 h 467"/>
                <a:gd name="T68" fmla="*/ 252 w 490"/>
                <a:gd name="T69" fmla="*/ 313 h 467"/>
                <a:gd name="T70" fmla="*/ 314 w 490"/>
                <a:gd name="T71" fmla="*/ 264 h 467"/>
                <a:gd name="T72" fmla="*/ 402 w 490"/>
                <a:gd name="T73" fmla="*/ 437 h 467"/>
                <a:gd name="T74" fmla="*/ 119 w 490"/>
                <a:gd name="T75" fmla="*/ 467 h 467"/>
                <a:gd name="T76" fmla="*/ 88 w 490"/>
                <a:gd name="T77" fmla="*/ 334 h 467"/>
                <a:gd name="T78" fmla="*/ 231 w 490"/>
                <a:gd name="T79" fmla="*/ 413 h 467"/>
                <a:gd name="T80" fmla="*/ 238 w 490"/>
                <a:gd name="T81" fmla="*/ 308 h 467"/>
                <a:gd name="T82" fmla="*/ 229 w 490"/>
                <a:gd name="T83" fmla="*/ 288 h 467"/>
                <a:gd name="T84" fmla="*/ 259 w 490"/>
                <a:gd name="T85" fmla="*/ 286 h 467"/>
                <a:gd name="T86" fmla="*/ 262 w 490"/>
                <a:gd name="T87" fmla="*/ 291 h 467"/>
                <a:gd name="T88" fmla="*/ 490 w 490"/>
                <a:gd name="T89" fmla="*/ 305 h 467"/>
                <a:gd name="T90" fmla="*/ 412 w 490"/>
                <a:gd name="T91" fmla="*/ 312 h 467"/>
                <a:gd name="T92" fmla="*/ 416 w 490"/>
                <a:gd name="T93" fmla="*/ 388 h 467"/>
                <a:gd name="T94" fmla="*/ 490 w 490"/>
                <a:gd name="T95" fmla="*/ 371 h 467"/>
                <a:gd name="T96" fmla="*/ 16 w 490"/>
                <a:gd name="T97" fmla="*/ 388 h 467"/>
                <a:gd name="T98" fmla="*/ 74 w 490"/>
                <a:gd name="T99" fmla="*/ 334 h 467"/>
                <a:gd name="T100" fmla="*/ 139 w 490"/>
                <a:gd name="T101" fmla="*/ 260 h 467"/>
                <a:gd name="T102" fmla="*/ 0 w 490"/>
                <a:gd name="T103" fmla="*/ 371 h 467"/>
                <a:gd name="T104" fmla="*/ 245 w 490"/>
                <a:gd name="T105" fmla="*/ 223 h 467"/>
                <a:gd name="T106" fmla="*/ 317 w 490"/>
                <a:gd name="T107" fmla="*/ 124 h 467"/>
                <a:gd name="T108" fmla="*/ 310 w 490"/>
                <a:gd name="T109" fmla="*/ 85 h 467"/>
                <a:gd name="T110" fmla="*/ 274 w 490"/>
                <a:gd name="T111" fmla="*/ 61 h 467"/>
                <a:gd name="T112" fmla="*/ 216 w 490"/>
                <a:gd name="T113" fmla="*/ 61 h 467"/>
                <a:gd name="T114" fmla="*/ 185 w 490"/>
                <a:gd name="T115" fmla="*/ 64 h 467"/>
                <a:gd name="T116" fmla="*/ 178 w 490"/>
                <a:gd name="T117" fmla="*/ 105 h 467"/>
                <a:gd name="T118" fmla="*/ 197 w 490"/>
                <a:gd name="T119" fmla="*/ 192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90" h="467">
                  <a:moveTo>
                    <a:pt x="245" y="235"/>
                  </a:moveTo>
                  <a:cubicBezTo>
                    <a:pt x="224" y="235"/>
                    <a:pt x="203" y="220"/>
                    <a:pt x="188" y="199"/>
                  </a:cubicBezTo>
                  <a:cubicBezTo>
                    <a:pt x="172" y="178"/>
                    <a:pt x="162" y="150"/>
                    <a:pt x="162" y="123"/>
                  </a:cubicBezTo>
                  <a:cubicBezTo>
                    <a:pt x="162" y="123"/>
                    <a:pt x="162" y="123"/>
                    <a:pt x="162" y="123"/>
                  </a:cubicBezTo>
                  <a:cubicBezTo>
                    <a:pt x="162" y="122"/>
                    <a:pt x="162" y="122"/>
                    <a:pt x="162" y="122"/>
                  </a:cubicBezTo>
                  <a:cubicBezTo>
                    <a:pt x="162" y="121"/>
                    <a:pt x="162" y="119"/>
                    <a:pt x="162" y="117"/>
                  </a:cubicBezTo>
                  <a:cubicBezTo>
                    <a:pt x="162" y="52"/>
                    <a:pt x="151" y="0"/>
                    <a:pt x="245" y="0"/>
                  </a:cubicBezTo>
                  <a:cubicBezTo>
                    <a:pt x="340" y="0"/>
                    <a:pt x="329" y="52"/>
                    <a:pt x="329" y="117"/>
                  </a:cubicBezTo>
                  <a:cubicBezTo>
                    <a:pt x="329" y="119"/>
                    <a:pt x="329" y="121"/>
                    <a:pt x="329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9" y="150"/>
                    <a:pt x="318" y="178"/>
                    <a:pt x="303" y="199"/>
                  </a:cubicBezTo>
                  <a:cubicBezTo>
                    <a:pt x="287" y="220"/>
                    <a:pt x="266" y="235"/>
                    <a:pt x="245" y="235"/>
                  </a:cubicBezTo>
                  <a:close/>
                  <a:moveTo>
                    <a:pt x="391" y="244"/>
                  </a:moveTo>
                  <a:cubicBezTo>
                    <a:pt x="404" y="244"/>
                    <a:pt x="418" y="235"/>
                    <a:pt x="428" y="221"/>
                  </a:cubicBezTo>
                  <a:cubicBezTo>
                    <a:pt x="438" y="208"/>
                    <a:pt x="445" y="190"/>
                    <a:pt x="445" y="172"/>
                  </a:cubicBezTo>
                  <a:cubicBezTo>
                    <a:pt x="445" y="172"/>
                    <a:pt x="445" y="172"/>
                    <a:pt x="445" y="172"/>
                  </a:cubicBezTo>
                  <a:cubicBezTo>
                    <a:pt x="445" y="172"/>
                    <a:pt x="445" y="172"/>
                    <a:pt x="445" y="172"/>
                  </a:cubicBezTo>
                  <a:cubicBezTo>
                    <a:pt x="445" y="170"/>
                    <a:pt x="445" y="169"/>
                    <a:pt x="445" y="168"/>
                  </a:cubicBezTo>
                  <a:cubicBezTo>
                    <a:pt x="445" y="131"/>
                    <a:pt x="451" y="99"/>
                    <a:pt x="407" y="94"/>
                  </a:cubicBezTo>
                  <a:cubicBezTo>
                    <a:pt x="402" y="93"/>
                    <a:pt x="397" y="92"/>
                    <a:pt x="391" y="92"/>
                  </a:cubicBezTo>
                  <a:cubicBezTo>
                    <a:pt x="385" y="92"/>
                    <a:pt x="380" y="93"/>
                    <a:pt x="375" y="93"/>
                  </a:cubicBezTo>
                  <a:cubicBezTo>
                    <a:pt x="331" y="99"/>
                    <a:pt x="337" y="130"/>
                    <a:pt x="337" y="168"/>
                  </a:cubicBezTo>
                  <a:cubicBezTo>
                    <a:pt x="337" y="169"/>
                    <a:pt x="337" y="170"/>
                    <a:pt x="337" y="172"/>
                  </a:cubicBezTo>
                  <a:cubicBezTo>
                    <a:pt x="337" y="172"/>
                    <a:pt x="337" y="172"/>
                    <a:pt x="337" y="172"/>
                  </a:cubicBezTo>
                  <a:cubicBezTo>
                    <a:pt x="337" y="172"/>
                    <a:pt x="337" y="172"/>
                    <a:pt x="337" y="172"/>
                  </a:cubicBezTo>
                  <a:cubicBezTo>
                    <a:pt x="337" y="190"/>
                    <a:pt x="344" y="208"/>
                    <a:pt x="354" y="221"/>
                  </a:cubicBezTo>
                  <a:cubicBezTo>
                    <a:pt x="364" y="235"/>
                    <a:pt x="377" y="244"/>
                    <a:pt x="391" y="244"/>
                  </a:cubicBezTo>
                  <a:close/>
                  <a:moveTo>
                    <a:pt x="360" y="217"/>
                  </a:moveTo>
                  <a:cubicBezTo>
                    <a:pt x="351" y="204"/>
                    <a:pt x="345" y="188"/>
                    <a:pt x="344" y="173"/>
                  </a:cubicBezTo>
                  <a:cubicBezTo>
                    <a:pt x="348" y="160"/>
                    <a:pt x="348" y="160"/>
                    <a:pt x="348" y="160"/>
                  </a:cubicBezTo>
                  <a:cubicBezTo>
                    <a:pt x="349" y="156"/>
                    <a:pt x="349" y="152"/>
                    <a:pt x="349" y="148"/>
                  </a:cubicBezTo>
                  <a:cubicBezTo>
                    <a:pt x="349" y="142"/>
                    <a:pt x="349" y="138"/>
                    <a:pt x="352" y="134"/>
                  </a:cubicBezTo>
                  <a:cubicBezTo>
                    <a:pt x="354" y="127"/>
                    <a:pt x="429" y="127"/>
                    <a:pt x="430" y="134"/>
                  </a:cubicBezTo>
                  <a:cubicBezTo>
                    <a:pt x="433" y="138"/>
                    <a:pt x="433" y="142"/>
                    <a:pt x="433" y="148"/>
                  </a:cubicBezTo>
                  <a:cubicBezTo>
                    <a:pt x="433" y="152"/>
                    <a:pt x="433" y="156"/>
                    <a:pt x="434" y="160"/>
                  </a:cubicBezTo>
                  <a:cubicBezTo>
                    <a:pt x="437" y="173"/>
                    <a:pt x="437" y="173"/>
                    <a:pt x="437" y="173"/>
                  </a:cubicBezTo>
                  <a:cubicBezTo>
                    <a:pt x="437" y="188"/>
                    <a:pt x="431" y="204"/>
                    <a:pt x="422" y="217"/>
                  </a:cubicBezTo>
                  <a:cubicBezTo>
                    <a:pt x="413" y="229"/>
                    <a:pt x="402" y="237"/>
                    <a:pt x="391" y="237"/>
                  </a:cubicBezTo>
                  <a:cubicBezTo>
                    <a:pt x="380" y="237"/>
                    <a:pt x="368" y="229"/>
                    <a:pt x="360" y="217"/>
                  </a:cubicBezTo>
                  <a:close/>
                  <a:moveTo>
                    <a:pt x="100" y="244"/>
                  </a:moveTo>
                  <a:cubicBezTo>
                    <a:pt x="113" y="244"/>
                    <a:pt x="127" y="235"/>
                    <a:pt x="137" y="221"/>
                  </a:cubicBezTo>
                  <a:cubicBezTo>
                    <a:pt x="147" y="208"/>
                    <a:pt x="154" y="190"/>
                    <a:pt x="154" y="172"/>
                  </a:cubicBezTo>
                  <a:cubicBezTo>
                    <a:pt x="154" y="172"/>
                    <a:pt x="154" y="172"/>
                    <a:pt x="154" y="172"/>
                  </a:cubicBezTo>
                  <a:cubicBezTo>
                    <a:pt x="154" y="172"/>
                    <a:pt x="154" y="172"/>
                    <a:pt x="154" y="172"/>
                  </a:cubicBezTo>
                  <a:cubicBezTo>
                    <a:pt x="154" y="170"/>
                    <a:pt x="154" y="169"/>
                    <a:pt x="154" y="168"/>
                  </a:cubicBezTo>
                  <a:cubicBezTo>
                    <a:pt x="154" y="130"/>
                    <a:pt x="160" y="99"/>
                    <a:pt x="114" y="93"/>
                  </a:cubicBezTo>
                  <a:cubicBezTo>
                    <a:pt x="110" y="92"/>
                    <a:pt x="105" y="92"/>
                    <a:pt x="99" y="92"/>
                  </a:cubicBezTo>
                  <a:cubicBezTo>
                    <a:pt x="93" y="92"/>
                    <a:pt x="87" y="93"/>
                    <a:pt x="82" y="94"/>
                  </a:cubicBezTo>
                  <a:cubicBezTo>
                    <a:pt x="40" y="100"/>
                    <a:pt x="46" y="131"/>
                    <a:pt x="46" y="168"/>
                  </a:cubicBezTo>
                  <a:cubicBezTo>
                    <a:pt x="46" y="169"/>
                    <a:pt x="46" y="170"/>
                    <a:pt x="46" y="172"/>
                  </a:cubicBezTo>
                  <a:cubicBezTo>
                    <a:pt x="46" y="172"/>
                    <a:pt x="46" y="172"/>
                    <a:pt x="46" y="172"/>
                  </a:cubicBezTo>
                  <a:cubicBezTo>
                    <a:pt x="46" y="172"/>
                    <a:pt x="46" y="172"/>
                    <a:pt x="46" y="172"/>
                  </a:cubicBezTo>
                  <a:cubicBezTo>
                    <a:pt x="46" y="190"/>
                    <a:pt x="52" y="208"/>
                    <a:pt x="62" y="221"/>
                  </a:cubicBezTo>
                  <a:cubicBezTo>
                    <a:pt x="72" y="235"/>
                    <a:pt x="86" y="244"/>
                    <a:pt x="100" y="244"/>
                  </a:cubicBezTo>
                  <a:close/>
                  <a:moveTo>
                    <a:pt x="68" y="217"/>
                  </a:moveTo>
                  <a:cubicBezTo>
                    <a:pt x="59" y="204"/>
                    <a:pt x="53" y="188"/>
                    <a:pt x="53" y="173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7" y="156"/>
                    <a:pt x="57" y="152"/>
                    <a:pt x="58" y="148"/>
                  </a:cubicBezTo>
                  <a:cubicBezTo>
                    <a:pt x="58" y="142"/>
                    <a:pt x="58" y="138"/>
                    <a:pt x="61" y="134"/>
                  </a:cubicBezTo>
                  <a:cubicBezTo>
                    <a:pt x="63" y="127"/>
                    <a:pt x="138" y="127"/>
                    <a:pt x="139" y="134"/>
                  </a:cubicBezTo>
                  <a:cubicBezTo>
                    <a:pt x="141" y="138"/>
                    <a:pt x="142" y="142"/>
                    <a:pt x="142" y="148"/>
                  </a:cubicBezTo>
                  <a:cubicBezTo>
                    <a:pt x="142" y="152"/>
                    <a:pt x="142" y="156"/>
                    <a:pt x="143" y="160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6" y="188"/>
                    <a:pt x="140" y="204"/>
                    <a:pt x="131" y="217"/>
                  </a:cubicBezTo>
                  <a:cubicBezTo>
                    <a:pt x="122" y="229"/>
                    <a:pt x="111" y="237"/>
                    <a:pt x="100" y="237"/>
                  </a:cubicBezTo>
                  <a:cubicBezTo>
                    <a:pt x="89" y="237"/>
                    <a:pt x="77" y="229"/>
                    <a:pt x="68" y="217"/>
                  </a:cubicBezTo>
                  <a:close/>
                  <a:moveTo>
                    <a:pt x="262" y="291"/>
                  </a:moveTo>
                  <a:cubicBezTo>
                    <a:pt x="253" y="308"/>
                    <a:pt x="253" y="308"/>
                    <a:pt x="253" y="308"/>
                  </a:cubicBezTo>
                  <a:cubicBezTo>
                    <a:pt x="252" y="310"/>
                    <a:pt x="251" y="311"/>
                    <a:pt x="252" y="313"/>
                  </a:cubicBezTo>
                  <a:cubicBezTo>
                    <a:pt x="260" y="412"/>
                    <a:pt x="260" y="412"/>
                    <a:pt x="260" y="412"/>
                  </a:cubicBezTo>
                  <a:cubicBezTo>
                    <a:pt x="285" y="360"/>
                    <a:pt x="299" y="326"/>
                    <a:pt x="314" y="264"/>
                  </a:cubicBezTo>
                  <a:cubicBezTo>
                    <a:pt x="364" y="275"/>
                    <a:pt x="402" y="298"/>
                    <a:pt x="402" y="334"/>
                  </a:cubicBezTo>
                  <a:cubicBezTo>
                    <a:pt x="402" y="437"/>
                    <a:pt x="402" y="437"/>
                    <a:pt x="402" y="437"/>
                  </a:cubicBezTo>
                  <a:cubicBezTo>
                    <a:pt x="402" y="454"/>
                    <a:pt x="388" y="467"/>
                    <a:pt x="371" y="467"/>
                  </a:cubicBezTo>
                  <a:cubicBezTo>
                    <a:pt x="287" y="467"/>
                    <a:pt x="203" y="467"/>
                    <a:pt x="119" y="467"/>
                  </a:cubicBezTo>
                  <a:cubicBezTo>
                    <a:pt x="102" y="467"/>
                    <a:pt x="88" y="454"/>
                    <a:pt x="88" y="437"/>
                  </a:cubicBezTo>
                  <a:cubicBezTo>
                    <a:pt x="88" y="402"/>
                    <a:pt x="88" y="368"/>
                    <a:pt x="88" y="334"/>
                  </a:cubicBezTo>
                  <a:cubicBezTo>
                    <a:pt x="88" y="298"/>
                    <a:pt x="126" y="275"/>
                    <a:pt x="176" y="264"/>
                  </a:cubicBezTo>
                  <a:cubicBezTo>
                    <a:pt x="191" y="327"/>
                    <a:pt x="206" y="360"/>
                    <a:pt x="231" y="413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39" y="311"/>
                    <a:pt x="239" y="310"/>
                    <a:pt x="238" y="308"/>
                  </a:cubicBezTo>
                  <a:cubicBezTo>
                    <a:pt x="229" y="291"/>
                    <a:pt x="229" y="291"/>
                    <a:pt x="229" y="291"/>
                  </a:cubicBezTo>
                  <a:cubicBezTo>
                    <a:pt x="228" y="290"/>
                    <a:pt x="228" y="289"/>
                    <a:pt x="229" y="288"/>
                  </a:cubicBezTo>
                  <a:cubicBezTo>
                    <a:pt x="229" y="287"/>
                    <a:pt x="230" y="286"/>
                    <a:pt x="231" y="286"/>
                  </a:cubicBezTo>
                  <a:cubicBezTo>
                    <a:pt x="241" y="286"/>
                    <a:pt x="250" y="286"/>
                    <a:pt x="259" y="286"/>
                  </a:cubicBezTo>
                  <a:cubicBezTo>
                    <a:pt x="261" y="286"/>
                    <a:pt x="262" y="287"/>
                    <a:pt x="262" y="288"/>
                  </a:cubicBezTo>
                  <a:cubicBezTo>
                    <a:pt x="263" y="289"/>
                    <a:pt x="263" y="290"/>
                    <a:pt x="262" y="291"/>
                  </a:cubicBezTo>
                  <a:close/>
                  <a:moveTo>
                    <a:pt x="490" y="371"/>
                  </a:moveTo>
                  <a:cubicBezTo>
                    <a:pt x="490" y="305"/>
                    <a:pt x="490" y="305"/>
                    <a:pt x="490" y="305"/>
                  </a:cubicBezTo>
                  <a:cubicBezTo>
                    <a:pt x="490" y="263"/>
                    <a:pt x="410" y="248"/>
                    <a:pt x="351" y="260"/>
                  </a:cubicBezTo>
                  <a:cubicBezTo>
                    <a:pt x="376" y="269"/>
                    <a:pt x="402" y="286"/>
                    <a:pt x="412" y="312"/>
                  </a:cubicBezTo>
                  <a:cubicBezTo>
                    <a:pt x="415" y="319"/>
                    <a:pt x="416" y="326"/>
                    <a:pt x="416" y="334"/>
                  </a:cubicBezTo>
                  <a:cubicBezTo>
                    <a:pt x="416" y="388"/>
                    <a:pt x="416" y="388"/>
                    <a:pt x="416" y="388"/>
                  </a:cubicBezTo>
                  <a:cubicBezTo>
                    <a:pt x="435" y="388"/>
                    <a:pt x="454" y="388"/>
                    <a:pt x="474" y="388"/>
                  </a:cubicBezTo>
                  <a:cubicBezTo>
                    <a:pt x="483" y="388"/>
                    <a:pt x="490" y="380"/>
                    <a:pt x="490" y="371"/>
                  </a:cubicBezTo>
                  <a:close/>
                  <a:moveTo>
                    <a:pt x="0" y="371"/>
                  </a:moveTo>
                  <a:cubicBezTo>
                    <a:pt x="0" y="380"/>
                    <a:pt x="7" y="388"/>
                    <a:pt x="16" y="388"/>
                  </a:cubicBezTo>
                  <a:cubicBezTo>
                    <a:pt x="36" y="388"/>
                    <a:pt x="55" y="388"/>
                    <a:pt x="74" y="388"/>
                  </a:cubicBezTo>
                  <a:cubicBezTo>
                    <a:pt x="74" y="334"/>
                    <a:pt x="74" y="334"/>
                    <a:pt x="74" y="334"/>
                  </a:cubicBezTo>
                  <a:cubicBezTo>
                    <a:pt x="74" y="326"/>
                    <a:pt x="75" y="319"/>
                    <a:pt x="78" y="312"/>
                  </a:cubicBezTo>
                  <a:cubicBezTo>
                    <a:pt x="88" y="286"/>
                    <a:pt x="114" y="269"/>
                    <a:pt x="139" y="260"/>
                  </a:cubicBezTo>
                  <a:cubicBezTo>
                    <a:pt x="80" y="248"/>
                    <a:pt x="0" y="263"/>
                    <a:pt x="0" y="305"/>
                  </a:cubicBezTo>
                  <a:cubicBezTo>
                    <a:pt x="0" y="327"/>
                    <a:pt x="0" y="349"/>
                    <a:pt x="0" y="371"/>
                  </a:cubicBezTo>
                  <a:close/>
                  <a:moveTo>
                    <a:pt x="197" y="192"/>
                  </a:moveTo>
                  <a:cubicBezTo>
                    <a:pt x="211" y="210"/>
                    <a:pt x="228" y="223"/>
                    <a:pt x="245" y="223"/>
                  </a:cubicBezTo>
                  <a:cubicBezTo>
                    <a:pt x="262" y="223"/>
                    <a:pt x="280" y="210"/>
                    <a:pt x="293" y="192"/>
                  </a:cubicBezTo>
                  <a:cubicBezTo>
                    <a:pt x="307" y="173"/>
                    <a:pt x="317" y="148"/>
                    <a:pt x="317" y="124"/>
                  </a:cubicBezTo>
                  <a:cubicBezTo>
                    <a:pt x="312" y="105"/>
                    <a:pt x="312" y="105"/>
                    <a:pt x="312" y="105"/>
                  </a:cubicBezTo>
                  <a:cubicBezTo>
                    <a:pt x="310" y="98"/>
                    <a:pt x="310" y="91"/>
                    <a:pt x="310" y="85"/>
                  </a:cubicBezTo>
                  <a:cubicBezTo>
                    <a:pt x="310" y="77"/>
                    <a:pt x="310" y="70"/>
                    <a:pt x="305" y="64"/>
                  </a:cubicBezTo>
                  <a:cubicBezTo>
                    <a:pt x="298" y="54"/>
                    <a:pt x="287" y="57"/>
                    <a:pt x="274" y="61"/>
                  </a:cubicBezTo>
                  <a:cubicBezTo>
                    <a:pt x="265" y="64"/>
                    <a:pt x="256" y="66"/>
                    <a:pt x="245" y="66"/>
                  </a:cubicBezTo>
                  <a:cubicBezTo>
                    <a:pt x="235" y="66"/>
                    <a:pt x="225" y="64"/>
                    <a:pt x="216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03" y="57"/>
                    <a:pt x="192" y="54"/>
                    <a:pt x="185" y="64"/>
                  </a:cubicBezTo>
                  <a:cubicBezTo>
                    <a:pt x="181" y="70"/>
                    <a:pt x="180" y="77"/>
                    <a:pt x="180" y="85"/>
                  </a:cubicBezTo>
                  <a:cubicBezTo>
                    <a:pt x="180" y="91"/>
                    <a:pt x="180" y="98"/>
                    <a:pt x="178" y="105"/>
                  </a:cubicBezTo>
                  <a:cubicBezTo>
                    <a:pt x="174" y="124"/>
                    <a:pt x="174" y="124"/>
                    <a:pt x="174" y="124"/>
                  </a:cubicBezTo>
                  <a:cubicBezTo>
                    <a:pt x="174" y="148"/>
                    <a:pt x="183" y="173"/>
                    <a:pt x="197" y="192"/>
                  </a:cubicBezTo>
                  <a:close/>
                </a:path>
              </a:pathLst>
            </a:custGeom>
            <a:solidFill>
              <a:srgbClr val="12B78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8" name="Freeform 29">
              <a:extLst>
                <a:ext uri="{FF2B5EF4-FFF2-40B4-BE49-F238E27FC236}">
                  <a16:creationId xmlns="" xmlns:a16="http://schemas.microsoft.com/office/drawing/2014/main" id="{537BC537-37F7-4112-AC39-1F334784D8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93165" y="2651859"/>
              <a:ext cx="506744" cy="598693"/>
            </a:xfrm>
            <a:custGeom>
              <a:avLst/>
              <a:gdLst>
                <a:gd name="T0" fmla="*/ 344 w 420"/>
                <a:gd name="T1" fmla="*/ 0 h 496"/>
                <a:gd name="T2" fmla="*/ 332 w 420"/>
                <a:gd name="T3" fmla="*/ 79 h 496"/>
                <a:gd name="T4" fmla="*/ 347 w 420"/>
                <a:gd name="T5" fmla="*/ 92 h 496"/>
                <a:gd name="T6" fmla="*/ 360 w 420"/>
                <a:gd name="T7" fmla="*/ 13 h 496"/>
                <a:gd name="T8" fmla="*/ 193 w 420"/>
                <a:gd name="T9" fmla="*/ 362 h 496"/>
                <a:gd name="T10" fmla="*/ 145 w 420"/>
                <a:gd name="T11" fmla="*/ 410 h 496"/>
                <a:gd name="T12" fmla="*/ 193 w 420"/>
                <a:gd name="T13" fmla="*/ 362 h 496"/>
                <a:gd name="T14" fmla="*/ 229 w 420"/>
                <a:gd name="T15" fmla="*/ 362 h 496"/>
                <a:gd name="T16" fmla="*/ 276 w 420"/>
                <a:gd name="T17" fmla="*/ 410 h 496"/>
                <a:gd name="T18" fmla="*/ 110 w 420"/>
                <a:gd name="T19" fmla="*/ 362 h 496"/>
                <a:gd name="T20" fmla="*/ 62 w 420"/>
                <a:gd name="T21" fmla="*/ 410 h 496"/>
                <a:gd name="T22" fmla="*/ 110 w 420"/>
                <a:gd name="T23" fmla="*/ 362 h 496"/>
                <a:gd name="T24" fmla="*/ 312 w 420"/>
                <a:gd name="T25" fmla="*/ 291 h 496"/>
                <a:gd name="T26" fmla="*/ 360 w 420"/>
                <a:gd name="T27" fmla="*/ 338 h 496"/>
                <a:gd name="T28" fmla="*/ 193 w 420"/>
                <a:gd name="T29" fmla="*/ 291 h 496"/>
                <a:gd name="T30" fmla="*/ 145 w 420"/>
                <a:gd name="T31" fmla="*/ 338 h 496"/>
                <a:gd name="T32" fmla="*/ 193 w 420"/>
                <a:gd name="T33" fmla="*/ 291 h 496"/>
                <a:gd name="T34" fmla="*/ 229 w 420"/>
                <a:gd name="T35" fmla="*/ 291 h 496"/>
                <a:gd name="T36" fmla="*/ 276 w 420"/>
                <a:gd name="T37" fmla="*/ 338 h 496"/>
                <a:gd name="T38" fmla="*/ 110 w 420"/>
                <a:gd name="T39" fmla="*/ 291 h 496"/>
                <a:gd name="T40" fmla="*/ 62 w 420"/>
                <a:gd name="T41" fmla="*/ 338 h 496"/>
                <a:gd name="T42" fmla="*/ 110 w 420"/>
                <a:gd name="T43" fmla="*/ 291 h 496"/>
                <a:gd name="T44" fmla="*/ 312 w 420"/>
                <a:gd name="T45" fmla="*/ 219 h 496"/>
                <a:gd name="T46" fmla="*/ 360 w 420"/>
                <a:gd name="T47" fmla="*/ 267 h 496"/>
                <a:gd name="T48" fmla="*/ 193 w 420"/>
                <a:gd name="T49" fmla="*/ 219 h 496"/>
                <a:gd name="T50" fmla="*/ 145 w 420"/>
                <a:gd name="T51" fmla="*/ 267 h 496"/>
                <a:gd name="T52" fmla="*/ 193 w 420"/>
                <a:gd name="T53" fmla="*/ 219 h 496"/>
                <a:gd name="T54" fmla="*/ 229 w 420"/>
                <a:gd name="T55" fmla="*/ 219 h 496"/>
                <a:gd name="T56" fmla="*/ 276 w 420"/>
                <a:gd name="T57" fmla="*/ 267 h 496"/>
                <a:gd name="T58" fmla="*/ 77 w 420"/>
                <a:gd name="T59" fmla="*/ 0 h 496"/>
                <a:gd name="T60" fmla="*/ 62 w 420"/>
                <a:gd name="T61" fmla="*/ 13 h 496"/>
                <a:gd name="T62" fmla="*/ 75 w 420"/>
                <a:gd name="T63" fmla="*/ 92 h 496"/>
                <a:gd name="T64" fmla="*/ 90 w 420"/>
                <a:gd name="T65" fmla="*/ 79 h 496"/>
                <a:gd name="T66" fmla="*/ 77 w 420"/>
                <a:gd name="T67" fmla="*/ 0 h 496"/>
                <a:gd name="T68" fmla="*/ 392 w 420"/>
                <a:gd name="T69" fmla="*/ 441 h 496"/>
                <a:gd name="T70" fmla="*/ 34 w 420"/>
                <a:gd name="T71" fmla="*/ 446 h 496"/>
                <a:gd name="T72" fmla="*/ 28 w 420"/>
                <a:gd name="T73" fmla="*/ 185 h 496"/>
                <a:gd name="T74" fmla="*/ 386 w 420"/>
                <a:gd name="T75" fmla="*/ 180 h 496"/>
                <a:gd name="T76" fmla="*/ 392 w 420"/>
                <a:gd name="T77" fmla="*/ 460 h 496"/>
                <a:gd name="T78" fmla="*/ 28 w 420"/>
                <a:gd name="T79" fmla="*/ 463 h 496"/>
                <a:gd name="T80" fmla="*/ 392 w 420"/>
                <a:gd name="T81" fmla="*/ 460 h 496"/>
                <a:gd name="T82" fmla="*/ 392 w 420"/>
                <a:gd name="T83" fmla="*/ 481 h 496"/>
                <a:gd name="T84" fmla="*/ 28 w 420"/>
                <a:gd name="T85" fmla="*/ 478 h 496"/>
                <a:gd name="T86" fmla="*/ 386 w 420"/>
                <a:gd name="T87" fmla="*/ 41 h 496"/>
                <a:gd name="T88" fmla="*/ 420 w 420"/>
                <a:gd name="T89" fmla="*/ 463 h 496"/>
                <a:gd name="T90" fmla="*/ 34 w 420"/>
                <a:gd name="T91" fmla="*/ 496 h 496"/>
                <a:gd name="T92" fmla="*/ 0 w 420"/>
                <a:gd name="T93" fmla="*/ 75 h 496"/>
                <a:gd name="T94" fmla="*/ 51 w 420"/>
                <a:gd name="T95" fmla="*/ 41 h 496"/>
                <a:gd name="T96" fmla="*/ 69 w 420"/>
                <a:gd name="T97" fmla="*/ 106 h 496"/>
                <a:gd name="T98" fmla="*/ 101 w 420"/>
                <a:gd name="T99" fmla="*/ 88 h 496"/>
                <a:gd name="T100" fmla="*/ 321 w 420"/>
                <a:gd name="T101" fmla="*/ 41 h 496"/>
                <a:gd name="T102" fmla="*/ 339 w 420"/>
                <a:gd name="T103" fmla="*/ 106 h 496"/>
                <a:gd name="T104" fmla="*/ 370 w 420"/>
                <a:gd name="T105" fmla="*/ 88 h 496"/>
                <a:gd name="T106" fmla="*/ 386 w 420"/>
                <a:gd name="T107" fmla="*/ 41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0" h="496">
                  <a:moveTo>
                    <a:pt x="347" y="0"/>
                  </a:moveTo>
                  <a:cubicBezTo>
                    <a:pt x="346" y="0"/>
                    <a:pt x="345" y="0"/>
                    <a:pt x="344" y="0"/>
                  </a:cubicBezTo>
                  <a:cubicBezTo>
                    <a:pt x="337" y="0"/>
                    <a:pt x="332" y="6"/>
                    <a:pt x="332" y="13"/>
                  </a:cubicBezTo>
                  <a:cubicBezTo>
                    <a:pt x="332" y="79"/>
                    <a:pt x="332" y="79"/>
                    <a:pt x="332" y="79"/>
                  </a:cubicBezTo>
                  <a:cubicBezTo>
                    <a:pt x="332" y="87"/>
                    <a:pt x="337" y="92"/>
                    <a:pt x="344" y="92"/>
                  </a:cubicBezTo>
                  <a:cubicBezTo>
                    <a:pt x="345" y="92"/>
                    <a:pt x="346" y="92"/>
                    <a:pt x="347" y="92"/>
                  </a:cubicBezTo>
                  <a:cubicBezTo>
                    <a:pt x="354" y="92"/>
                    <a:pt x="360" y="87"/>
                    <a:pt x="360" y="79"/>
                  </a:cubicBezTo>
                  <a:cubicBezTo>
                    <a:pt x="360" y="13"/>
                    <a:pt x="360" y="13"/>
                    <a:pt x="360" y="13"/>
                  </a:cubicBezTo>
                  <a:cubicBezTo>
                    <a:pt x="360" y="6"/>
                    <a:pt x="354" y="0"/>
                    <a:pt x="347" y="0"/>
                  </a:cubicBezTo>
                  <a:close/>
                  <a:moveTo>
                    <a:pt x="193" y="362"/>
                  </a:moveTo>
                  <a:cubicBezTo>
                    <a:pt x="177" y="362"/>
                    <a:pt x="161" y="362"/>
                    <a:pt x="145" y="362"/>
                  </a:cubicBezTo>
                  <a:cubicBezTo>
                    <a:pt x="145" y="378"/>
                    <a:pt x="145" y="394"/>
                    <a:pt x="145" y="410"/>
                  </a:cubicBezTo>
                  <a:cubicBezTo>
                    <a:pt x="161" y="410"/>
                    <a:pt x="177" y="410"/>
                    <a:pt x="193" y="410"/>
                  </a:cubicBezTo>
                  <a:cubicBezTo>
                    <a:pt x="193" y="394"/>
                    <a:pt x="193" y="378"/>
                    <a:pt x="193" y="362"/>
                  </a:cubicBezTo>
                  <a:close/>
                  <a:moveTo>
                    <a:pt x="276" y="362"/>
                  </a:moveTo>
                  <a:cubicBezTo>
                    <a:pt x="260" y="362"/>
                    <a:pt x="245" y="362"/>
                    <a:pt x="229" y="362"/>
                  </a:cubicBezTo>
                  <a:cubicBezTo>
                    <a:pt x="229" y="378"/>
                    <a:pt x="229" y="394"/>
                    <a:pt x="229" y="410"/>
                  </a:cubicBezTo>
                  <a:cubicBezTo>
                    <a:pt x="245" y="410"/>
                    <a:pt x="260" y="410"/>
                    <a:pt x="276" y="410"/>
                  </a:cubicBezTo>
                  <a:cubicBezTo>
                    <a:pt x="276" y="394"/>
                    <a:pt x="276" y="378"/>
                    <a:pt x="276" y="362"/>
                  </a:cubicBezTo>
                  <a:close/>
                  <a:moveTo>
                    <a:pt x="110" y="362"/>
                  </a:moveTo>
                  <a:cubicBezTo>
                    <a:pt x="62" y="362"/>
                    <a:pt x="62" y="362"/>
                    <a:pt x="62" y="362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110" y="410"/>
                    <a:pt x="110" y="410"/>
                    <a:pt x="110" y="410"/>
                  </a:cubicBezTo>
                  <a:cubicBezTo>
                    <a:pt x="110" y="362"/>
                    <a:pt x="110" y="362"/>
                    <a:pt x="110" y="362"/>
                  </a:cubicBezTo>
                  <a:close/>
                  <a:moveTo>
                    <a:pt x="360" y="291"/>
                  </a:moveTo>
                  <a:cubicBezTo>
                    <a:pt x="312" y="291"/>
                    <a:pt x="312" y="291"/>
                    <a:pt x="312" y="291"/>
                  </a:cubicBezTo>
                  <a:cubicBezTo>
                    <a:pt x="312" y="338"/>
                    <a:pt x="312" y="338"/>
                    <a:pt x="312" y="338"/>
                  </a:cubicBezTo>
                  <a:cubicBezTo>
                    <a:pt x="360" y="338"/>
                    <a:pt x="360" y="338"/>
                    <a:pt x="360" y="338"/>
                  </a:cubicBezTo>
                  <a:cubicBezTo>
                    <a:pt x="360" y="291"/>
                    <a:pt x="360" y="291"/>
                    <a:pt x="360" y="291"/>
                  </a:cubicBezTo>
                  <a:close/>
                  <a:moveTo>
                    <a:pt x="193" y="291"/>
                  </a:moveTo>
                  <a:cubicBezTo>
                    <a:pt x="177" y="291"/>
                    <a:pt x="161" y="291"/>
                    <a:pt x="145" y="291"/>
                  </a:cubicBezTo>
                  <a:cubicBezTo>
                    <a:pt x="145" y="306"/>
                    <a:pt x="145" y="322"/>
                    <a:pt x="145" y="338"/>
                  </a:cubicBezTo>
                  <a:cubicBezTo>
                    <a:pt x="161" y="338"/>
                    <a:pt x="177" y="338"/>
                    <a:pt x="193" y="338"/>
                  </a:cubicBezTo>
                  <a:cubicBezTo>
                    <a:pt x="193" y="322"/>
                    <a:pt x="193" y="306"/>
                    <a:pt x="193" y="291"/>
                  </a:cubicBezTo>
                  <a:close/>
                  <a:moveTo>
                    <a:pt x="276" y="291"/>
                  </a:moveTo>
                  <a:cubicBezTo>
                    <a:pt x="260" y="291"/>
                    <a:pt x="245" y="291"/>
                    <a:pt x="229" y="291"/>
                  </a:cubicBezTo>
                  <a:cubicBezTo>
                    <a:pt x="229" y="306"/>
                    <a:pt x="229" y="322"/>
                    <a:pt x="229" y="338"/>
                  </a:cubicBezTo>
                  <a:cubicBezTo>
                    <a:pt x="245" y="338"/>
                    <a:pt x="260" y="338"/>
                    <a:pt x="276" y="338"/>
                  </a:cubicBezTo>
                  <a:cubicBezTo>
                    <a:pt x="276" y="322"/>
                    <a:pt x="276" y="306"/>
                    <a:pt x="276" y="291"/>
                  </a:cubicBezTo>
                  <a:close/>
                  <a:moveTo>
                    <a:pt x="110" y="291"/>
                  </a:moveTo>
                  <a:cubicBezTo>
                    <a:pt x="62" y="291"/>
                    <a:pt x="62" y="291"/>
                    <a:pt x="62" y="291"/>
                  </a:cubicBezTo>
                  <a:cubicBezTo>
                    <a:pt x="62" y="338"/>
                    <a:pt x="62" y="338"/>
                    <a:pt x="62" y="338"/>
                  </a:cubicBezTo>
                  <a:cubicBezTo>
                    <a:pt x="110" y="338"/>
                    <a:pt x="110" y="338"/>
                    <a:pt x="110" y="338"/>
                  </a:cubicBezTo>
                  <a:cubicBezTo>
                    <a:pt x="110" y="291"/>
                    <a:pt x="110" y="291"/>
                    <a:pt x="110" y="291"/>
                  </a:cubicBezTo>
                  <a:close/>
                  <a:moveTo>
                    <a:pt x="360" y="219"/>
                  </a:moveTo>
                  <a:cubicBezTo>
                    <a:pt x="312" y="219"/>
                    <a:pt x="312" y="219"/>
                    <a:pt x="312" y="219"/>
                  </a:cubicBezTo>
                  <a:cubicBezTo>
                    <a:pt x="312" y="267"/>
                    <a:pt x="312" y="267"/>
                    <a:pt x="312" y="267"/>
                  </a:cubicBezTo>
                  <a:cubicBezTo>
                    <a:pt x="360" y="267"/>
                    <a:pt x="360" y="267"/>
                    <a:pt x="360" y="267"/>
                  </a:cubicBezTo>
                  <a:cubicBezTo>
                    <a:pt x="360" y="219"/>
                    <a:pt x="360" y="219"/>
                    <a:pt x="360" y="219"/>
                  </a:cubicBezTo>
                  <a:close/>
                  <a:moveTo>
                    <a:pt x="193" y="219"/>
                  </a:moveTo>
                  <a:cubicBezTo>
                    <a:pt x="177" y="219"/>
                    <a:pt x="161" y="219"/>
                    <a:pt x="145" y="219"/>
                  </a:cubicBezTo>
                  <a:cubicBezTo>
                    <a:pt x="145" y="235"/>
                    <a:pt x="145" y="251"/>
                    <a:pt x="145" y="267"/>
                  </a:cubicBezTo>
                  <a:cubicBezTo>
                    <a:pt x="161" y="267"/>
                    <a:pt x="177" y="267"/>
                    <a:pt x="193" y="267"/>
                  </a:cubicBezTo>
                  <a:cubicBezTo>
                    <a:pt x="193" y="251"/>
                    <a:pt x="193" y="235"/>
                    <a:pt x="193" y="219"/>
                  </a:cubicBezTo>
                  <a:close/>
                  <a:moveTo>
                    <a:pt x="276" y="219"/>
                  </a:moveTo>
                  <a:cubicBezTo>
                    <a:pt x="260" y="219"/>
                    <a:pt x="245" y="219"/>
                    <a:pt x="229" y="219"/>
                  </a:cubicBezTo>
                  <a:cubicBezTo>
                    <a:pt x="229" y="235"/>
                    <a:pt x="229" y="251"/>
                    <a:pt x="229" y="267"/>
                  </a:cubicBezTo>
                  <a:cubicBezTo>
                    <a:pt x="245" y="267"/>
                    <a:pt x="260" y="267"/>
                    <a:pt x="276" y="267"/>
                  </a:cubicBezTo>
                  <a:cubicBezTo>
                    <a:pt x="276" y="251"/>
                    <a:pt x="276" y="235"/>
                    <a:pt x="276" y="219"/>
                  </a:cubicBezTo>
                  <a:close/>
                  <a:moveTo>
                    <a:pt x="77" y="0"/>
                  </a:moveTo>
                  <a:cubicBezTo>
                    <a:pt x="76" y="0"/>
                    <a:pt x="76" y="0"/>
                    <a:pt x="75" y="0"/>
                  </a:cubicBezTo>
                  <a:cubicBezTo>
                    <a:pt x="68" y="0"/>
                    <a:pt x="62" y="6"/>
                    <a:pt x="62" y="13"/>
                  </a:cubicBezTo>
                  <a:cubicBezTo>
                    <a:pt x="62" y="79"/>
                    <a:pt x="62" y="79"/>
                    <a:pt x="62" y="79"/>
                  </a:cubicBezTo>
                  <a:cubicBezTo>
                    <a:pt x="62" y="87"/>
                    <a:pt x="68" y="92"/>
                    <a:pt x="75" y="92"/>
                  </a:cubicBezTo>
                  <a:cubicBezTo>
                    <a:pt x="76" y="92"/>
                    <a:pt x="76" y="92"/>
                    <a:pt x="77" y="92"/>
                  </a:cubicBezTo>
                  <a:cubicBezTo>
                    <a:pt x="84" y="92"/>
                    <a:pt x="90" y="87"/>
                    <a:pt x="90" y="79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6"/>
                    <a:pt x="84" y="0"/>
                    <a:pt x="77" y="0"/>
                  </a:cubicBezTo>
                  <a:close/>
                  <a:moveTo>
                    <a:pt x="392" y="185"/>
                  </a:moveTo>
                  <a:cubicBezTo>
                    <a:pt x="392" y="441"/>
                    <a:pt x="392" y="441"/>
                    <a:pt x="392" y="441"/>
                  </a:cubicBezTo>
                  <a:cubicBezTo>
                    <a:pt x="392" y="443"/>
                    <a:pt x="389" y="446"/>
                    <a:pt x="386" y="446"/>
                  </a:cubicBezTo>
                  <a:cubicBezTo>
                    <a:pt x="34" y="446"/>
                    <a:pt x="34" y="446"/>
                    <a:pt x="34" y="446"/>
                  </a:cubicBezTo>
                  <a:cubicBezTo>
                    <a:pt x="31" y="446"/>
                    <a:pt x="28" y="443"/>
                    <a:pt x="28" y="441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2"/>
                    <a:pt x="31" y="180"/>
                    <a:pt x="34" y="180"/>
                  </a:cubicBezTo>
                  <a:cubicBezTo>
                    <a:pt x="386" y="180"/>
                    <a:pt x="386" y="180"/>
                    <a:pt x="386" y="180"/>
                  </a:cubicBezTo>
                  <a:cubicBezTo>
                    <a:pt x="389" y="180"/>
                    <a:pt x="392" y="182"/>
                    <a:pt x="392" y="185"/>
                  </a:cubicBezTo>
                  <a:close/>
                  <a:moveTo>
                    <a:pt x="392" y="460"/>
                  </a:moveTo>
                  <a:cubicBezTo>
                    <a:pt x="392" y="463"/>
                    <a:pt x="392" y="463"/>
                    <a:pt x="392" y="463"/>
                  </a:cubicBezTo>
                  <a:cubicBezTo>
                    <a:pt x="28" y="463"/>
                    <a:pt x="28" y="463"/>
                    <a:pt x="28" y="463"/>
                  </a:cubicBezTo>
                  <a:cubicBezTo>
                    <a:pt x="28" y="460"/>
                    <a:pt x="28" y="460"/>
                    <a:pt x="28" y="460"/>
                  </a:cubicBezTo>
                  <a:cubicBezTo>
                    <a:pt x="392" y="460"/>
                    <a:pt x="392" y="460"/>
                    <a:pt x="392" y="460"/>
                  </a:cubicBezTo>
                  <a:close/>
                  <a:moveTo>
                    <a:pt x="392" y="478"/>
                  </a:moveTo>
                  <a:cubicBezTo>
                    <a:pt x="392" y="481"/>
                    <a:pt x="392" y="481"/>
                    <a:pt x="392" y="481"/>
                  </a:cubicBezTo>
                  <a:cubicBezTo>
                    <a:pt x="28" y="481"/>
                    <a:pt x="28" y="481"/>
                    <a:pt x="28" y="481"/>
                  </a:cubicBezTo>
                  <a:cubicBezTo>
                    <a:pt x="28" y="478"/>
                    <a:pt x="28" y="478"/>
                    <a:pt x="28" y="478"/>
                  </a:cubicBezTo>
                  <a:cubicBezTo>
                    <a:pt x="392" y="478"/>
                    <a:pt x="392" y="478"/>
                    <a:pt x="392" y="478"/>
                  </a:cubicBezTo>
                  <a:close/>
                  <a:moveTo>
                    <a:pt x="386" y="41"/>
                  </a:moveTo>
                  <a:cubicBezTo>
                    <a:pt x="405" y="41"/>
                    <a:pt x="420" y="56"/>
                    <a:pt x="420" y="75"/>
                  </a:cubicBezTo>
                  <a:cubicBezTo>
                    <a:pt x="420" y="463"/>
                    <a:pt x="420" y="463"/>
                    <a:pt x="420" y="463"/>
                  </a:cubicBezTo>
                  <a:cubicBezTo>
                    <a:pt x="420" y="481"/>
                    <a:pt x="405" y="496"/>
                    <a:pt x="386" y="496"/>
                  </a:cubicBezTo>
                  <a:cubicBezTo>
                    <a:pt x="269" y="496"/>
                    <a:pt x="151" y="496"/>
                    <a:pt x="34" y="496"/>
                  </a:cubicBezTo>
                  <a:cubicBezTo>
                    <a:pt x="15" y="496"/>
                    <a:pt x="0" y="481"/>
                    <a:pt x="0" y="463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56"/>
                    <a:pt x="15" y="41"/>
                    <a:pt x="34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57"/>
                    <a:pt x="51" y="72"/>
                    <a:pt x="51" y="88"/>
                  </a:cubicBezTo>
                  <a:cubicBezTo>
                    <a:pt x="51" y="98"/>
                    <a:pt x="59" y="106"/>
                    <a:pt x="69" y="106"/>
                  </a:cubicBezTo>
                  <a:cubicBezTo>
                    <a:pt x="74" y="106"/>
                    <a:pt x="78" y="106"/>
                    <a:pt x="83" y="106"/>
                  </a:cubicBezTo>
                  <a:cubicBezTo>
                    <a:pt x="93" y="106"/>
                    <a:pt x="101" y="98"/>
                    <a:pt x="101" y="88"/>
                  </a:cubicBezTo>
                  <a:cubicBezTo>
                    <a:pt x="101" y="72"/>
                    <a:pt x="101" y="57"/>
                    <a:pt x="101" y="41"/>
                  </a:cubicBezTo>
                  <a:cubicBezTo>
                    <a:pt x="321" y="41"/>
                    <a:pt x="321" y="41"/>
                    <a:pt x="321" y="41"/>
                  </a:cubicBezTo>
                  <a:cubicBezTo>
                    <a:pt x="321" y="57"/>
                    <a:pt x="321" y="72"/>
                    <a:pt x="321" y="88"/>
                  </a:cubicBezTo>
                  <a:cubicBezTo>
                    <a:pt x="321" y="98"/>
                    <a:pt x="329" y="106"/>
                    <a:pt x="339" y="106"/>
                  </a:cubicBezTo>
                  <a:cubicBezTo>
                    <a:pt x="343" y="106"/>
                    <a:pt x="348" y="106"/>
                    <a:pt x="352" y="106"/>
                  </a:cubicBezTo>
                  <a:cubicBezTo>
                    <a:pt x="362" y="106"/>
                    <a:pt x="370" y="98"/>
                    <a:pt x="370" y="88"/>
                  </a:cubicBezTo>
                  <a:cubicBezTo>
                    <a:pt x="370" y="72"/>
                    <a:pt x="370" y="57"/>
                    <a:pt x="370" y="41"/>
                  </a:cubicBezTo>
                  <a:lnTo>
                    <a:pt x="386" y="4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9" name="Freeform 30">
              <a:extLst>
                <a:ext uri="{FF2B5EF4-FFF2-40B4-BE49-F238E27FC236}">
                  <a16:creationId xmlns="" xmlns:a16="http://schemas.microsoft.com/office/drawing/2014/main" id="{EB7FBF02-2C94-4427-80EC-CACFBC156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16809" y="2606482"/>
              <a:ext cx="551558" cy="689448"/>
            </a:xfrm>
            <a:custGeom>
              <a:avLst/>
              <a:gdLst>
                <a:gd name="T0" fmla="*/ 100 w 408"/>
                <a:gd name="T1" fmla="*/ 18 h 510"/>
                <a:gd name="T2" fmla="*/ 290 w 408"/>
                <a:gd name="T3" fmla="*/ 368 h 510"/>
                <a:gd name="T4" fmla="*/ 345 w 408"/>
                <a:gd name="T5" fmla="*/ 332 h 510"/>
                <a:gd name="T6" fmla="*/ 259 w 408"/>
                <a:gd name="T7" fmla="*/ 464 h 510"/>
                <a:gd name="T8" fmla="*/ 267 w 408"/>
                <a:gd name="T9" fmla="*/ 397 h 510"/>
                <a:gd name="T10" fmla="*/ 241 w 408"/>
                <a:gd name="T11" fmla="*/ 345 h 510"/>
                <a:gd name="T12" fmla="*/ 216 w 408"/>
                <a:gd name="T13" fmla="*/ 319 h 510"/>
                <a:gd name="T14" fmla="*/ 320 w 408"/>
                <a:gd name="T15" fmla="*/ 474 h 510"/>
                <a:gd name="T16" fmla="*/ 159 w 408"/>
                <a:gd name="T17" fmla="*/ 386 h 510"/>
                <a:gd name="T18" fmla="*/ 196 w 408"/>
                <a:gd name="T19" fmla="*/ 298 h 510"/>
                <a:gd name="T20" fmla="*/ 229 w 408"/>
                <a:gd name="T21" fmla="*/ 381 h 510"/>
                <a:gd name="T22" fmla="*/ 338 w 408"/>
                <a:gd name="T23" fmla="*/ 391 h 510"/>
                <a:gd name="T24" fmla="*/ 278 w 408"/>
                <a:gd name="T25" fmla="*/ 440 h 510"/>
                <a:gd name="T26" fmla="*/ 289 w 408"/>
                <a:gd name="T27" fmla="*/ 332 h 510"/>
                <a:gd name="T28" fmla="*/ 126 w 408"/>
                <a:gd name="T29" fmla="*/ 86 h 510"/>
                <a:gd name="T30" fmla="*/ 138 w 408"/>
                <a:gd name="T31" fmla="*/ 19 h 510"/>
                <a:gd name="T32" fmla="*/ 217 w 408"/>
                <a:gd name="T33" fmla="*/ 61 h 510"/>
                <a:gd name="T34" fmla="*/ 127 w 408"/>
                <a:gd name="T35" fmla="*/ 22 h 510"/>
                <a:gd name="T36" fmla="*/ 244 w 408"/>
                <a:gd name="T37" fmla="*/ 59 h 510"/>
                <a:gd name="T38" fmla="*/ 134 w 408"/>
                <a:gd name="T39" fmla="*/ 343 h 510"/>
                <a:gd name="T40" fmla="*/ 87 w 408"/>
                <a:gd name="T41" fmla="*/ 290 h 510"/>
                <a:gd name="T42" fmla="*/ 86 w 408"/>
                <a:gd name="T43" fmla="*/ 290 h 510"/>
                <a:gd name="T44" fmla="*/ 85 w 408"/>
                <a:gd name="T45" fmla="*/ 290 h 510"/>
                <a:gd name="T46" fmla="*/ 84 w 408"/>
                <a:gd name="T47" fmla="*/ 289 h 510"/>
                <a:gd name="T48" fmla="*/ 83 w 408"/>
                <a:gd name="T49" fmla="*/ 289 h 510"/>
                <a:gd name="T50" fmla="*/ 83 w 408"/>
                <a:gd name="T51" fmla="*/ 289 h 510"/>
                <a:gd name="T52" fmla="*/ 82 w 408"/>
                <a:gd name="T53" fmla="*/ 289 h 510"/>
                <a:gd name="T54" fmla="*/ 81 w 408"/>
                <a:gd name="T55" fmla="*/ 288 h 510"/>
                <a:gd name="T56" fmla="*/ 81 w 408"/>
                <a:gd name="T57" fmla="*/ 288 h 510"/>
                <a:gd name="T58" fmla="*/ 80 w 408"/>
                <a:gd name="T59" fmla="*/ 287 h 510"/>
                <a:gd name="T60" fmla="*/ 80 w 408"/>
                <a:gd name="T61" fmla="*/ 287 h 510"/>
                <a:gd name="T62" fmla="*/ 79 w 408"/>
                <a:gd name="T63" fmla="*/ 286 h 510"/>
                <a:gd name="T64" fmla="*/ 79 w 408"/>
                <a:gd name="T65" fmla="*/ 285 h 510"/>
                <a:gd name="T66" fmla="*/ 78 w 408"/>
                <a:gd name="T67" fmla="*/ 284 h 510"/>
                <a:gd name="T68" fmla="*/ 78 w 408"/>
                <a:gd name="T69" fmla="*/ 284 h 510"/>
                <a:gd name="T70" fmla="*/ 78 w 408"/>
                <a:gd name="T71" fmla="*/ 283 h 510"/>
                <a:gd name="T72" fmla="*/ 78 w 408"/>
                <a:gd name="T73" fmla="*/ 282 h 510"/>
                <a:gd name="T74" fmla="*/ 77 w 408"/>
                <a:gd name="T75" fmla="*/ 281 h 510"/>
                <a:gd name="T76" fmla="*/ 77 w 408"/>
                <a:gd name="T77" fmla="*/ 281 h 510"/>
                <a:gd name="T78" fmla="*/ 77 w 408"/>
                <a:gd name="T79" fmla="*/ 280 h 510"/>
                <a:gd name="T80" fmla="*/ 77 w 408"/>
                <a:gd name="T81" fmla="*/ 279 h 510"/>
                <a:gd name="T82" fmla="*/ 78 w 408"/>
                <a:gd name="T83" fmla="*/ 278 h 510"/>
                <a:gd name="T84" fmla="*/ 78 w 408"/>
                <a:gd name="T85" fmla="*/ 278 h 510"/>
                <a:gd name="T86" fmla="*/ 78 w 408"/>
                <a:gd name="T87" fmla="*/ 277 h 510"/>
                <a:gd name="T88" fmla="*/ 79 w 408"/>
                <a:gd name="T89" fmla="*/ 276 h 510"/>
                <a:gd name="T90" fmla="*/ 79 w 408"/>
                <a:gd name="T91" fmla="*/ 275 h 510"/>
                <a:gd name="T92" fmla="*/ 80 w 408"/>
                <a:gd name="T93" fmla="*/ 274 h 510"/>
                <a:gd name="T94" fmla="*/ 80 w 408"/>
                <a:gd name="T95" fmla="*/ 274 h 510"/>
                <a:gd name="T96" fmla="*/ 81 w 408"/>
                <a:gd name="T97" fmla="*/ 273 h 510"/>
                <a:gd name="T98" fmla="*/ 82 w 408"/>
                <a:gd name="T99" fmla="*/ 272 h 510"/>
                <a:gd name="T100" fmla="*/ 83 w 408"/>
                <a:gd name="T101" fmla="*/ 272 h 510"/>
                <a:gd name="T102" fmla="*/ 84 w 408"/>
                <a:gd name="T103" fmla="*/ 272 h 510"/>
                <a:gd name="T104" fmla="*/ 86 w 408"/>
                <a:gd name="T105" fmla="*/ 271 h 510"/>
                <a:gd name="T106" fmla="*/ 77 w 408"/>
                <a:gd name="T107" fmla="*/ 280 h 510"/>
                <a:gd name="T108" fmla="*/ 87 w 408"/>
                <a:gd name="T109" fmla="*/ 237 h 510"/>
                <a:gd name="T110" fmla="*/ 267 w 408"/>
                <a:gd name="T111" fmla="*/ 175 h 510"/>
                <a:gd name="T112" fmla="*/ 258 w 408"/>
                <a:gd name="T113" fmla="*/ 115 h 510"/>
                <a:gd name="T114" fmla="*/ 87 w 408"/>
                <a:gd name="T115" fmla="*/ 115 h 510"/>
                <a:gd name="T116" fmla="*/ 212 w 408"/>
                <a:gd name="T117" fmla="*/ 28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8" h="510">
                  <a:moveTo>
                    <a:pt x="23" y="460"/>
                  </a:moveTo>
                  <a:cubicBezTo>
                    <a:pt x="147" y="460"/>
                    <a:pt x="147" y="460"/>
                    <a:pt x="147" y="460"/>
                  </a:cubicBezTo>
                  <a:cubicBezTo>
                    <a:pt x="140" y="447"/>
                    <a:pt x="135" y="434"/>
                    <a:pt x="132" y="419"/>
                  </a:cubicBezTo>
                  <a:cubicBezTo>
                    <a:pt x="43" y="419"/>
                    <a:pt x="43" y="419"/>
                    <a:pt x="43" y="419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11" y="18"/>
                    <a:pt x="0" y="28"/>
                    <a:pt x="0" y="41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0" y="450"/>
                    <a:pt x="11" y="460"/>
                    <a:pt x="23" y="460"/>
                  </a:cubicBezTo>
                  <a:close/>
                  <a:moveTo>
                    <a:pt x="286" y="370"/>
                  </a:moveTo>
                  <a:cubicBezTo>
                    <a:pt x="286" y="370"/>
                    <a:pt x="287" y="369"/>
                    <a:pt x="287" y="369"/>
                  </a:cubicBezTo>
                  <a:cubicBezTo>
                    <a:pt x="288" y="368"/>
                    <a:pt x="289" y="368"/>
                    <a:pt x="290" y="368"/>
                  </a:cubicBezTo>
                  <a:cubicBezTo>
                    <a:pt x="291" y="369"/>
                    <a:pt x="291" y="369"/>
                    <a:pt x="291" y="370"/>
                  </a:cubicBezTo>
                  <a:cubicBezTo>
                    <a:pt x="292" y="370"/>
                    <a:pt x="292" y="370"/>
                    <a:pt x="292" y="370"/>
                  </a:cubicBezTo>
                  <a:cubicBezTo>
                    <a:pt x="337" y="325"/>
                    <a:pt x="337" y="325"/>
                    <a:pt x="337" y="325"/>
                  </a:cubicBezTo>
                  <a:cubicBezTo>
                    <a:pt x="338" y="324"/>
                    <a:pt x="340" y="323"/>
                    <a:pt x="341" y="323"/>
                  </a:cubicBezTo>
                  <a:cubicBezTo>
                    <a:pt x="342" y="323"/>
                    <a:pt x="344" y="324"/>
                    <a:pt x="345" y="325"/>
                  </a:cubicBezTo>
                  <a:cubicBezTo>
                    <a:pt x="346" y="326"/>
                    <a:pt x="346" y="327"/>
                    <a:pt x="346" y="329"/>
                  </a:cubicBezTo>
                  <a:cubicBezTo>
                    <a:pt x="346" y="330"/>
                    <a:pt x="346" y="331"/>
                    <a:pt x="345" y="332"/>
                  </a:cubicBezTo>
                  <a:cubicBezTo>
                    <a:pt x="293" y="384"/>
                    <a:pt x="293" y="384"/>
                    <a:pt x="293" y="384"/>
                  </a:cubicBezTo>
                  <a:cubicBezTo>
                    <a:pt x="300" y="389"/>
                    <a:pt x="300" y="389"/>
                    <a:pt x="300" y="389"/>
                  </a:cubicBezTo>
                  <a:cubicBezTo>
                    <a:pt x="302" y="391"/>
                    <a:pt x="303" y="392"/>
                    <a:pt x="303" y="394"/>
                  </a:cubicBezTo>
                  <a:cubicBezTo>
                    <a:pt x="304" y="398"/>
                    <a:pt x="301" y="402"/>
                    <a:pt x="297" y="403"/>
                  </a:cubicBezTo>
                  <a:cubicBezTo>
                    <a:pt x="295" y="403"/>
                    <a:pt x="293" y="403"/>
                    <a:pt x="291" y="401"/>
                  </a:cubicBezTo>
                  <a:cubicBezTo>
                    <a:pt x="283" y="396"/>
                    <a:pt x="283" y="396"/>
                    <a:pt x="283" y="396"/>
                  </a:cubicBezTo>
                  <a:cubicBezTo>
                    <a:pt x="259" y="464"/>
                    <a:pt x="259" y="464"/>
                    <a:pt x="259" y="464"/>
                  </a:cubicBezTo>
                  <a:cubicBezTo>
                    <a:pt x="259" y="465"/>
                    <a:pt x="258" y="465"/>
                    <a:pt x="258" y="466"/>
                  </a:cubicBezTo>
                  <a:cubicBezTo>
                    <a:pt x="256" y="466"/>
                    <a:pt x="254" y="466"/>
                    <a:pt x="253" y="464"/>
                  </a:cubicBezTo>
                  <a:cubicBezTo>
                    <a:pt x="253" y="463"/>
                    <a:pt x="253" y="463"/>
                    <a:pt x="253" y="462"/>
                  </a:cubicBezTo>
                  <a:cubicBezTo>
                    <a:pt x="274" y="402"/>
                    <a:pt x="274" y="402"/>
                    <a:pt x="274" y="402"/>
                  </a:cubicBezTo>
                  <a:cubicBezTo>
                    <a:pt x="274" y="402"/>
                    <a:pt x="273" y="403"/>
                    <a:pt x="272" y="403"/>
                  </a:cubicBezTo>
                  <a:cubicBezTo>
                    <a:pt x="271" y="403"/>
                    <a:pt x="270" y="402"/>
                    <a:pt x="269" y="401"/>
                  </a:cubicBezTo>
                  <a:cubicBezTo>
                    <a:pt x="268" y="400"/>
                    <a:pt x="267" y="399"/>
                    <a:pt x="267" y="397"/>
                  </a:cubicBezTo>
                  <a:cubicBezTo>
                    <a:pt x="267" y="396"/>
                    <a:pt x="268" y="394"/>
                    <a:pt x="269" y="393"/>
                  </a:cubicBezTo>
                  <a:cubicBezTo>
                    <a:pt x="274" y="388"/>
                    <a:pt x="274" y="388"/>
                    <a:pt x="274" y="388"/>
                  </a:cubicBezTo>
                  <a:cubicBezTo>
                    <a:pt x="232" y="357"/>
                    <a:pt x="232" y="357"/>
                    <a:pt x="232" y="357"/>
                  </a:cubicBezTo>
                  <a:cubicBezTo>
                    <a:pt x="231" y="356"/>
                    <a:pt x="230" y="354"/>
                    <a:pt x="229" y="352"/>
                  </a:cubicBezTo>
                  <a:cubicBezTo>
                    <a:pt x="229" y="350"/>
                    <a:pt x="230" y="348"/>
                    <a:pt x="231" y="347"/>
                  </a:cubicBezTo>
                  <a:cubicBezTo>
                    <a:pt x="232" y="345"/>
                    <a:pt x="234" y="344"/>
                    <a:pt x="236" y="344"/>
                  </a:cubicBezTo>
                  <a:cubicBezTo>
                    <a:pt x="238" y="344"/>
                    <a:pt x="240" y="344"/>
                    <a:pt x="241" y="345"/>
                  </a:cubicBezTo>
                  <a:cubicBezTo>
                    <a:pt x="283" y="377"/>
                    <a:pt x="283" y="377"/>
                    <a:pt x="283" y="377"/>
                  </a:cubicBezTo>
                  <a:cubicBezTo>
                    <a:pt x="286" y="370"/>
                    <a:pt x="286" y="370"/>
                    <a:pt x="286" y="370"/>
                  </a:cubicBezTo>
                  <a:close/>
                  <a:moveTo>
                    <a:pt x="350" y="319"/>
                  </a:moveTo>
                  <a:cubicBezTo>
                    <a:pt x="342" y="310"/>
                    <a:pt x="331" y="303"/>
                    <a:pt x="320" y="299"/>
                  </a:cubicBezTo>
                  <a:cubicBezTo>
                    <a:pt x="309" y="294"/>
                    <a:pt x="296" y="291"/>
                    <a:pt x="283" y="291"/>
                  </a:cubicBezTo>
                  <a:cubicBezTo>
                    <a:pt x="271" y="291"/>
                    <a:pt x="258" y="294"/>
                    <a:pt x="247" y="299"/>
                  </a:cubicBezTo>
                  <a:cubicBezTo>
                    <a:pt x="236" y="303"/>
                    <a:pt x="225" y="310"/>
                    <a:pt x="216" y="319"/>
                  </a:cubicBezTo>
                  <a:cubicBezTo>
                    <a:pt x="208" y="328"/>
                    <a:pt x="201" y="338"/>
                    <a:pt x="196" y="350"/>
                  </a:cubicBezTo>
                  <a:cubicBezTo>
                    <a:pt x="191" y="361"/>
                    <a:pt x="189" y="373"/>
                    <a:pt x="189" y="386"/>
                  </a:cubicBezTo>
                  <a:cubicBezTo>
                    <a:pt x="189" y="399"/>
                    <a:pt x="191" y="411"/>
                    <a:pt x="196" y="422"/>
                  </a:cubicBezTo>
                  <a:cubicBezTo>
                    <a:pt x="201" y="434"/>
                    <a:pt x="208" y="444"/>
                    <a:pt x="216" y="453"/>
                  </a:cubicBezTo>
                  <a:cubicBezTo>
                    <a:pt x="225" y="462"/>
                    <a:pt x="236" y="469"/>
                    <a:pt x="247" y="474"/>
                  </a:cubicBezTo>
                  <a:cubicBezTo>
                    <a:pt x="258" y="478"/>
                    <a:pt x="271" y="481"/>
                    <a:pt x="283" y="481"/>
                  </a:cubicBezTo>
                  <a:cubicBezTo>
                    <a:pt x="296" y="481"/>
                    <a:pt x="309" y="478"/>
                    <a:pt x="320" y="474"/>
                  </a:cubicBezTo>
                  <a:cubicBezTo>
                    <a:pt x="331" y="469"/>
                    <a:pt x="342" y="462"/>
                    <a:pt x="350" y="453"/>
                  </a:cubicBezTo>
                  <a:cubicBezTo>
                    <a:pt x="359" y="444"/>
                    <a:pt x="366" y="434"/>
                    <a:pt x="371" y="422"/>
                  </a:cubicBezTo>
                  <a:cubicBezTo>
                    <a:pt x="376" y="411"/>
                    <a:pt x="378" y="399"/>
                    <a:pt x="378" y="386"/>
                  </a:cubicBezTo>
                  <a:cubicBezTo>
                    <a:pt x="378" y="373"/>
                    <a:pt x="376" y="361"/>
                    <a:pt x="371" y="350"/>
                  </a:cubicBezTo>
                  <a:cubicBezTo>
                    <a:pt x="366" y="338"/>
                    <a:pt x="359" y="328"/>
                    <a:pt x="350" y="319"/>
                  </a:cubicBezTo>
                  <a:close/>
                  <a:moveTo>
                    <a:pt x="196" y="298"/>
                  </a:moveTo>
                  <a:cubicBezTo>
                    <a:pt x="173" y="321"/>
                    <a:pt x="159" y="352"/>
                    <a:pt x="159" y="386"/>
                  </a:cubicBezTo>
                  <a:cubicBezTo>
                    <a:pt x="159" y="420"/>
                    <a:pt x="173" y="451"/>
                    <a:pt x="196" y="474"/>
                  </a:cubicBezTo>
                  <a:cubicBezTo>
                    <a:pt x="218" y="496"/>
                    <a:pt x="249" y="510"/>
                    <a:pt x="283" y="510"/>
                  </a:cubicBezTo>
                  <a:cubicBezTo>
                    <a:pt x="318" y="510"/>
                    <a:pt x="349" y="496"/>
                    <a:pt x="371" y="474"/>
                  </a:cubicBezTo>
                  <a:cubicBezTo>
                    <a:pt x="394" y="451"/>
                    <a:pt x="408" y="420"/>
                    <a:pt x="408" y="386"/>
                  </a:cubicBezTo>
                  <a:cubicBezTo>
                    <a:pt x="408" y="352"/>
                    <a:pt x="394" y="321"/>
                    <a:pt x="371" y="298"/>
                  </a:cubicBezTo>
                  <a:cubicBezTo>
                    <a:pt x="349" y="276"/>
                    <a:pt x="318" y="262"/>
                    <a:pt x="283" y="262"/>
                  </a:cubicBezTo>
                  <a:cubicBezTo>
                    <a:pt x="249" y="262"/>
                    <a:pt x="218" y="276"/>
                    <a:pt x="196" y="298"/>
                  </a:cubicBezTo>
                  <a:close/>
                  <a:moveTo>
                    <a:pt x="229" y="381"/>
                  </a:moveTo>
                  <a:cubicBezTo>
                    <a:pt x="202" y="381"/>
                    <a:pt x="202" y="381"/>
                    <a:pt x="202" y="381"/>
                  </a:cubicBezTo>
                  <a:cubicBezTo>
                    <a:pt x="199" y="381"/>
                    <a:pt x="197" y="383"/>
                    <a:pt x="197" y="386"/>
                  </a:cubicBezTo>
                  <a:cubicBezTo>
                    <a:pt x="197" y="389"/>
                    <a:pt x="199" y="391"/>
                    <a:pt x="202" y="391"/>
                  </a:cubicBezTo>
                  <a:cubicBezTo>
                    <a:pt x="229" y="391"/>
                    <a:pt x="229" y="391"/>
                    <a:pt x="229" y="391"/>
                  </a:cubicBezTo>
                  <a:cubicBezTo>
                    <a:pt x="232" y="391"/>
                    <a:pt x="235" y="389"/>
                    <a:pt x="235" y="386"/>
                  </a:cubicBezTo>
                  <a:cubicBezTo>
                    <a:pt x="235" y="383"/>
                    <a:pt x="232" y="381"/>
                    <a:pt x="229" y="381"/>
                  </a:cubicBezTo>
                  <a:close/>
                  <a:moveTo>
                    <a:pt x="338" y="391"/>
                  </a:moveTo>
                  <a:cubicBezTo>
                    <a:pt x="365" y="391"/>
                    <a:pt x="365" y="391"/>
                    <a:pt x="365" y="391"/>
                  </a:cubicBezTo>
                  <a:cubicBezTo>
                    <a:pt x="368" y="391"/>
                    <a:pt x="370" y="389"/>
                    <a:pt x="370" y="386"/>
                  </a:cubicBezTo>
                  <a:cubicBezTo>
                    <a:pt x="370" y="383"/>
                    <a:pt x="368" y="381"/>
                    <a:pt x="365" y="381"/>
                  </a:cubicBezTo>
                  <a:cubicBezTo>
                    <a:pt x="338" y="381"/>
                    <a:pt x="338" y="381"/>
                    <a:pt x="338" y="381"/>
                  </a:cubicBezTo>
                  <a:cubicBezTo>
                    <a:pt x="335" y="381"/>
                    <a:pt x="332" y="383"/>
                    <a:pt x="332" y="386"/>
                  </a:cubicBezTo>
                  <a:cubicBezTo>
                    <a:pt x="332" y="389"/>
                    <a:pt x="335" y="391"/>
                    <a:pt x="338" y="391"/>
                  </a:cubicBezTo>
                  <a:close/>
                  <a:moveTo>
                    <a:pt x="278" y="440"/>
                  </a:moveTo>
                  <a:cubicBezTo>
                    <a:pt x="278" y="467"/>
                    <a:pt x="278" y="467"/>
                    <a:pt x="278" y="467"/>
                  </a:cubicBezTo>
                  <a:cubicBezTo>
                    <a:pt x="278" y="470"/>
                    <a:pt x="280" y="473"/>
                    <a:pt x="283" y="473"/>
                  </a:cubicBezTo>
                  <a:cubicBezTo>
                    <a:pt x="286" y="473"/>
                    <a:pt x="289" y="470"/>
                    <a:pt x="289" y="467"/>
                  </a:cubicBezTo>
                  <a:cubicBezTo>
                    <a:pt x="289" y="440"/>
                    <a:pt x="289" y="440"/>
                    <a:pt x="289" y="440"/>
                  </a:cubicBezTo>
                  <a:cubicBezTo>
                    <a:pt x="289" y="437"/>
                    <a:pt x="286" y="435"/>
                    <a:pt x="283" y="435"/>
                  </a:cubicBezTo>
                  <a:cubicBezTo>
                    <a:pt x="280" y="435"/>
                    <a:pt x="278" y="437"/>
                    <a:pt x="278" y="440"/>
                  </a:cubicBezTo>
                  <a:close/>
                  <a:moveTo>
                    <a:pt x="289" y="332"/>
                  </a:moveTo>
                  <a:cubicBezTo>
                    <a:pt x="289" y="305"/>
                    <a:pt x="289" y="305"/>
                    <a:pt x="289" y="305"/>
                  </a:cubicBezTo>
                  <a:cubicBezTo>
                    <a:pt x="289" y="302"/>
                    <a:pt x="286" y="299"/>
                    <a:pt x="283" y="299"/>
                  </a:cubicBezTo>
                  <a:cubicBezTo>
                    <a:pt x="280" y="299"/>
                    <a:pt x="278" y="302"/>
                    <a:pt x="278" y="305"/>
                  </a:cubicBezTo>
                  <a:cubicBezTo>
                    <a:pt x="278" y="332"/>
                    <a:pt x="278" y="332"/>
                    <a:pt x="278" y="332"/>
                  </a:cubicBezTo>
                  <a:cubicBezTo>
                    <a:pt x="278" y="335"/>
                    <a:pt x="280" y="337"/>
                    <a:pt x="283" y="337"/>
                  </a:cubicBezTo>
                  <a:cubicBezTo>
                    <a:pt x="286" y="337"/>
                    <a:pt x="289" y="335"/>
                    <a:pt x="289" y="332"/>
                  </a:cubicBezTo>
                  <a:close/>
                  <a:moveTo>
                    <a:pt x="218" y="0"/>
                  </a:moveTo>
                  <a:cubicBezTo>
                    <a:pt x="224" y="0"/>
                    <a:pt x="228" y="2"/>
                    <a:pt x="232" y="4"/>
                  </a:cubicBezTo>
                  <a:cubicBezTo>
                    <a:pt x="235" y="7"/>
                    <a:pt x="237" y="11"/>
                    <a:pt x="237" y="14"/>
                  </a:cubicBezTo>
                  <a:cubicBezTo>
                    <a:pt x="237" y="72"/>
                    <a:pt x="237" y="72"/>
                    <a:pt x="237" y="72"/>
                  </a:cubicBezTo>
                  <a:cubicBezTo>
                    <a:pt x="237" y="75"/>
                    <a:pt x="235" y="79"/>
                    <a:pt x="232" y="82"/>
                  </a:cubicBezTo>
                  <a:cubicBezTo>
                    <a:pt x="228" y="84"/>
                    <a:pt x="224" y="86"/>
                    <a:pt x="218" y="86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1" y="86"/>
                    <a:pt x="116" y="84"/>
                    <a:pt x="113" y="82"/>
                  </a:cubicBezTo>
                  <a:cubicBezTo>
                    <a:pt x="110" y="79"/>
                    <a:pt x="108" y="75"/>
                    <a:pt x="108" y="72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8" y="11"/>
                    <a:pt x="110" y="7"/>
                    <a:pt x="113" y="4"/>
                  </a:cubicBezTo>
                  <a:cubicBezTo>
                    <a:pt x="116" y="2"/>
                    <a:pt x="121" y="0"/>
                    <a:pt x="126" y="0"/>
                  </a:cubicBezTo>
                  <a:cubicBezTo>
                    <a:pt x="218" y="0"/>
                    <a:pt x="218" y="0"/>
                    <a:pt x="218" y="0"/>
                  </a:cubicBezTo>
                  <a:close/>
                  <a:moveTo>
                    <a:pt x="138" y="19"/>
                  </a:moveTo>
                  <a:cubicBezTo>
                    <a:pt x="206" y="19"/>
                    <a:pt x="206" y="19"/>
                    <a:pt x="206" y="19"/>
                  </a:cubicBezTo>
                  <a:cubicBezTo>
                    <a:pt x="210" y="19"/>
                    <a:pt x="214" y="20"/>
                    <a:pt x="217" y="22"/>
                  </a:cubicBezTo>
                  <a:cubicBezTo>
                    <a:pt x="217" y="22"/>
                    <a:pt x="217" y="22"/>
                    <a:pt x="217" y="22"/>
                  </a:cubicBezTo>
                  <a:cubicBezTo>
                    <a:pt x="220" y="25"/>
                    <a:pt x="222" y="29"/>
                    <a:pt x="222" y="33"/>
                  </a:cubicBezTo>
                  <a:cubicBezTo>
                    <a:pt x="222" y="51"/>
                    <a:pt x="222" y="51"/>
                    <a:pt x="222" y="51"/>
                  </a:cubicBezTo>
                  <a:cubicBezTo>
                    <a:pt x="222" y="55"/>
                    <a:pt x="220" y="58"/>
                    <a:pt x="217" y="61"/>
                  </a:cubicBezTo>
                  <a:cubicBezTo>
                    <a:pt x="217" y="61"/>
                    <a:pt x="217" y="61"/>
                    <a:pt x="217" y="61"/>
                  </a:cubicBezTo>
                  <a:cubicBezTo>
                    <a:pt x="214" y="63"/>
                    <a:pt x="210" y="65"/>
                    <a:pt x="206" y="65"/>
                  </a:cubicBezTo>
                  <a:cubicBezTo>
                    <a:pt x="138" y="65"/>
                    <a:pt x="138" y="65"/>
                    <a:pt x="138" y="65"/>
                  </a:cubicBezTo>
                  <a:cubicBezTo>
                    <a:pt x="134" y="65"/>
                    <a:pt x="130" y="63"/>
                    <a:pt x="127" y="61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4" y="58"/>
                    <a:pt x="122" y="55"/>
                    <a:pt x="122" y="5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2" y="29"/>
                    <a:pt x="124" y="25"/>
                    <a:pt x="127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30" y="20"/>
                    <a:pt x="134" y="19"/>
                    <a:pt x="138" y="19"/>
                  </a:cubicBezTo>
                  <a:close/>
                  <a:moveTo>
                    <a:pt x="344" y="243"/>
                  </a:moveTo>
                  <a:cubicBezTo>
                    <a:pt x="344" y="41"/>
                    <a:pt x="344" y="41"/>
                    <a:pt x="344" y="41"/>
                  </a:cubicBezTo>
                  <a:cubicBezTo>
                    <a:pt x="344" y="28"/>
                    <a:pt x="334" y="18"/>
                    <a:pt x="321" y="18"/>
                  </a:cubicBezTo>
                  <a:cubicBezTo>
                    <a:pt x="244" y="18"/>
                    <a:pt x="244" y="18"/>
                    <a:pt x="244" y="18"/>
                  </a:cubicBezTo>
                  <a:cubicBezTo>
                    <a:pt x="244" y="59"/>
                    <a:pt x="244" y="59"/>
                    <a:pt x="244" y="59"/>
                  </a:cubicBezTo>
                  <a:cubicBezTo>
                    <a:pt x="302" y="59"/>
                    <a:pt x="302" y="59"/>
                    <a:pt x="302" y="59"/>
                  </a:cubicBezTo>
                  <a:cubicBezTo>
                    <a:pt x="302" y="92"/>
                    <a:pt x="302" y="92"/>
                    <a:pt x="302" y="92"/>
                  </a:cubicBezTo>
                  <a:cubicBezTo>
                    <a:pt x="302" y="232"/>
                    <a:pt x="302" y="232"/>
                    <a:pt x="302" y="232"/>
                  </a:cubicBezTo>
                  <a:cubicBezTo>
                    <a:pt x="317" y="234"/>
                    <a:pt x="331" y="238"/>
                    <a:pt x="344" y="243"/>
                  </a:cubicBezTo>
                  <a:close/>
                  <a:moveTo>
                    <a:pt x="87" y="324"/>
                  </a:moveTo>
                  <a:cubicBezTo>
                    <a:pt x="141" y="324"/>
                    <a:pt x="141" y="324"/>
                    <a:pt x="141" y="324"/>
                  </a:cubicBezTo>
                  <a:cubicBezTo>
                    <a:pt x="139" y="330"/>
                    <a:pt x="136" y="336"/>
                    <a:pt x="134" y="343"/>
                  </a:cubicBezTo>
                  <a:cubicBezTo>
                    <a:pt x="87" y="343"/>
                    <a:pt x="87" y="343"/>
                    <a:pt x="87" y="343"/>
                  </a:cubicBezTo>
                  <a:cubicBezTo>
                    <a:pt x="82" y="343"/>
                    <a:pt x="77" y="339"/>
                    <a:pt x="77" y="333"/>
                  </a:cubicBezTo>
                  <a:cubicBezTo>
                    <a:pt x="77" y="333"/>
                    <a:pt x="77" y="333"/>
                    <a:pt x="77" y="333"/>
                  </a:cubicBezTo>
                  <a:cubicBezTo>
                    <a:pt x="77" y="328"/>
                    <a:pt x="82" y="324"/>
                    <a:pt x="87" y="324"/>
                  </a:cubicBezTo>
                  <a:close/>
                  <a:moveTo>
                    <a:pt x="162" y="290"/>
                  </a:moveTo>
                  <a:cubicBezTo>
                    <a:pt x="87" y="290"/>
                    <a:pt x="87" y="290"/>
                    <a:pt x="87" y="290"/>
                  </a:cubicBezTo>
                  <a:cubicBezTo>
                    <a:pt x="87" y="290"/>
                    <a:pt x="87" y="290"/>
                    <a:pt x="87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6" y="290"/>
                    <a:pt x="86" y="290"/>
                    <a:pt x="86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3" y="289"/>
                    <a:pt x="83" y="289"/>
                    <a:pt x="83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9"/>
                    <a:pt x="82" y="289"/>
                    <a:pt x="82" y="289"/>
                  </a:cubicBezTo>
                  <a:cubicBezTo>
                    <a:pt x="82" y="288"/>
                    <a:pt x="82" y="288"/>
                    <a:pt x="82" y="288"/>
                  </a:cubicBezTo>
                  <a:cubicBezTo>
                    <a:pt x="82" y="288"/>
                    <a:pt x="82" y="288"/>
                    <a:pt x="82" y="288"/>
                  </a:cubicBezTo>
                  <a:cubicBezTo>
                    <a:pt x="82" y="288"/>
                    <a:pt x="82" y="288"/>
                    <a:pt x="82" y="288"/>
                  </a:cubicBezTo>
                  <a:cubicBezTo>
                    <a:pt x="82" y="288"/>
                    <a:pt x="82" y="288"/>
                    <a:pt x="82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1" y="287"/>
                    <a:pt x="81" y="287"/>
                    <a:pt x="81" y="287"/>
                  </a:cubicBezTo>
                  <a:cubicBezTo>
                    <a:pt x="81" y="287"/>
                    <a:pt x="81" y="287"/>
                    <a:pt x="81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7"/>
                    <a:pt x="80" y="287"/>
                    <a:pt x="80" y="287"/>
                  </a:cubicBezTo>
                  <a:cubicBezTo>
                    <a:pt x="80" y="286"/>
                    <a:pt x="80" y="286"/>
                    <a:pt x="80" y="286"/>
                  </a:cubicBezTo>
                  <a:cubicBezTo>
                    <a:pt x="80" y="286"/>
                    <a:pt x="80" y="286"/>
                    <a:pt x="80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6"/>
                    <a:pt x="79" y="286"/>
                    <a:pt x="79" y="286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9" y="285"/>
                    <a:pt x="79" y="285"/>
                    <a:pt x="79" y="285"/>
                  </a:cubicBezTo>
                  <a:cubicBezTo>
                    <a:pt x="78" y="285"/>
                    <a:pt x="78" y="285"/>
                    <a:pt x="78" y="285"/>
                  </a:cubicBezTo>
                  <a:cubicBezTo>
                    <a:pt x="78" y="285"/>
                    <a:pt x="78" y="285"/>
                    <a:pt x="78" y="285"/>
                  </a:cubicBezTo>
                  <a:cubicBezTo>
                    <a:pt x="78" y="285"/>
                    <a:pt x="78" y="285"/>
                    <a:pt x="78" y="285"/>
                  </a:cubicBezTo>
                  <a:cubicBezTo>
                    <a:pt x="78" y="285"/>
                    <a:pt x="78" y="285"/>
                    <a:pt x="78" y="285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4"/>
                    <a:pt x="78" y="284"/>
                    <a:pt x="78" y="284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282"/>
                    <a:pt x="78" y="282"/>
                    <a:pt x="78" y="282"/>
                  </a:cubicBezTo>
                  <a:cubicBezTo>
                    <a:pt x="78" y="282"/>
                    <a:pt x="78" y="282"/>
                    <a:pt x="78" y="282"/>
                  </a:cubicBezTo>
                  <a:cubicBezTo>
                    <a:pt x="78" y="282"/>
                    <a:pt x="78" y="282"/>
                    <a:pt x="78" y="282"/>
                  </a:cubicBezTo>
                  <a:cubicBezTo>
                    <a:pt x="78" y="282"/>
                    <a:pt x="78" y="282"/>
                    <a:pt x="78" y="282"/>
                  </a:cubicBezTo>
                  <a:cubicBezTo>
                    <a:pt x="77" y="282"/>
                    <a:pt x="77" y="282"/>
                    <a:pt x="77" y="282"/>
                  </a:cubicBezTo>
                  <a:cubicBezTo>
                    <a:pt x="77" y="282"/>
                    <a:pt x="77" y="282"/>
                    <a:pt x="77" y="282"/>
                  </a:cubicBezTo>
                  <a:cubicBezTo>
                    <a:pt x="77" y="282"/>
                    <a:pt x="77" y="282"/>
                    <a:pt x="77" y="282"/>
                  </a:cubicBezTo>
                  <a:cubicBezTo>
                    <a:pt x="77" y="282"/>
                    <a:pt x="77" y="282"/>
                    <a:pt x="77" y="282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1"/>
                    <a:pt x="77" y="281"/>
                    <a:pt x="77" y="281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80"/>
                    <a:pt x="77" y="280"/>
                    <a:pt x="77" y="280"/>
                  </a:cubicBezTo>
                  <a:cubicBezTo>
                    <a:pt x="77" y="279"/>
                    <a:pt x="77" y="279"/>
                    <a:pt x="77" y="279"/>
                  </a:cubicBezTo>
                  <a:cubicBezTo>
                    <a:pt x="77" y="279"/>
                    <a:pt x="77" y="279"/>
                    <a:pt x="77" y="279"/>
                  </a:cubicBezTo>
                  <a:cubicBezTo>
                    <a:pt x="77" y="279"/>
                    <a:pt x="77" y="279"/>
                    <a:pt x="77" y="279"/>
                  </a:cubicBezTo>
                  <a:cubicBezTo>
                    <a:pt x="77" y="279"/>
                    <a:pt x="77" y="279"/>
                    <a:pt x="77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8"/>
                    <a:pt x="78" y="278"/>
                    <a:pt x="78" y="278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79" y="275"/>
                    <a:pt x="79" y="275"/>
                    <a:pt x="79" y="275"/>
                  </a:cubicBezTo>
                  <a:cubicBezTo>
                    <a:pt x="80" y="275"/>
                    <a:pt x="80" y="275"/>
                    <a:pt x="80" y="275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0" y="274"/>
                    <a:pt x="80" y="274"/>
                    <a:pt x="80" y="274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1" y="273"/>
                    <a:pt x="81" y="273"/>
                    <a:pt x="81" y="273"/>
                  </a:cubicBezTo>
                  <a:cubicBezTo>
                    <a:pt x="82" y="273"/>
                    <a:pt x="82" y="273"/>
                    <a:pt x="82" y="273"/>
                  </a:cubicBezTo>
                  <a:cubicBezTo>
                    <a:pt x="82" y="273"/>
                    <a:pt x="82" y="273"/>
                    <a:pt x="82" y="273"/>
                  </a:cubicBezTo>
                  <a:cubicBezTo>
                    <a:pt x="82" y="273"/>
                    <a:pt x="82" y="273"/>
                    <a:pt x="82" y="273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5" y="271"/>
                    <a:pt x="85" y="271"/>
                    <a:pt x="85" y="271"/>
                  </a:cubicBezTo>
                  <a:cubicBezTo>
                    <a:pt x="86" y="271"/>
                    <a:pt x="86" y="271"/>
                    <a:pt x="86" y="271"/>
                  </a:cubicBezTo>
                  <a:cubicBezTo>
                    <a:pt x="86" y="271"/>
                    <a:pt x="86" y="271"/>
                    <a:pt x="86" y="271"/>
                  </a:cubicBezTo>
                  <a:cubicBezTo>
                    <a:pt x="86" y="271"/>
                    <a:pt x="86" y="271"/>
                    <a:pt x="86" y="271"/>
                  </a:cubicBezTo>
                  <a:cubicBezTo>
                    <a:pt x="86" y="271"/>
                    <a:pt x="86" y="271"/>
                    <a:pt x="86" y="271"/>
                  </a:cubicBezTo>
                  <a:cubicBezTo>
                    <a:pt x="87" y="271"/>
                    <a:pt x="87" y="271"/>
                    <a:pt x="87" y="271"/>
                  </a:cubicBezTo>
                  <a:cubicBezTo>
                    <a:pt x="179" y="271"/>
                    <a:pt x="179" y="271"/>
                    <a:pt x="179" y="271"/>
                  </a:cubicBezTo>
                  <a:cubicBezTo>
                    <a:pt x="173" y="277"/>
                    <a:pt x="167" y="283"/>
                    <a:pt x="162" y="290"/>
                  </a:cubicBezTo>
                  <a:close/>
                  <a:moveTo>
                    <a:pt x="77" y="280"/>
                  </a:moveTo>
                  <a:cubicBezTo>
                    <a:pt x="77" y="280"/>
                    <a:pt x="77" y="280"/>
                    <a:pt x="77" y="280"/>
                  </a:cubicBezTo>
                  <a:close/>
                  <a:moveTo>
                    <a:pt x="87" y="218"/>
                  </a:moveTo>
                  <a:cubicBezTo>
                    <a:pt x="258" y="218"/>
                    <a:pt x="258" y="218"/>
                    <a:pt x="258" y="218"/>
                  </a:cubicBezTo>
                  <a:cubicBezTo>
                    <a:pt x="263" y="218"/>
                    <a:pt x="267" y="222"/>
                    <a:pt x="267" y="228"/>
                  </a:cubicBezTo>
                  <a:cubicBezTo>
                    <a:pt x="267" y="228"/>
                    <a:pt x="267" y="228"/>
                    <a:pt x="267" y="228"/>
                  </a:cubicBezTo>
                  <a:cubicBezTo>
                    <a:pt x="267" y="229"/>
                    <a:pt x="267" y="231"/>
                    <a:pt x="266" y="232"/>
                  </a:cubicBezTo>
                  <a:cubicBezTo>
                    <a:pt x="257" y="233"/>
                    <a:pt x="249" y="235"/>
                    <a:pt x="241" y="237"/>
                  </a:cubicBezTo>
                  <a:cubicBezTo>
                    <a:pt x="87" y="237"/>
                    <a:pt x="87" y="237"/>
                    <a:pt x="87" y="237"/>
                  </a:cubicBezTo>
                  <a:cubicBezTo>
                    <a:pt x="82" y="237"/>
                    <a:pt x="77" y="233"/>
                    <a:pt x="77" y="228"/>
                  </a:cubicBezTo>
                  <a:cubicBezTo>
                    <a:pt x="77" y="228"/>
                    <a:pt x="77" y="228"/>
                    <a:pt x="77" y="228"/>
                  </a:cubicBezTo>
                  <a:cubicBezTo>
                    <a:pt x="77" y="222"/>
                    <a:pt x="82" y="218"/>
                    <a:pt x="87" y="218"/>
                  </a:cubicBezTo>
                  <a:close/>
                  <a:moveTo>
                    <a:pt x="87" y="165"/>
                  </a:moveTo>
                  <a:cubicBezTo>
                    <a:pt x="258" y="165"/>
                    <a:pt x="258" y="165"/>
                    <a:pt x="258" y="165"/>
                  </a:cubicBezTo>
                  <a:cubicBezTo>
                    <a:pt x="263" y="165"/>
                    <a:pt x="267" y="170"/>
                    <a:pt x="267" y="175"/>
                  </a:cubicBezTo>
                  <a:cubicBezTo>
                    <a:pt x="267" y="175"/>
                    <a:pt x="267" y="175"/>
                    <a:pt x="267" y="175"/>
                  </a:cubicBezTo>
                  <a:cubicBezTo>
                    <a:pt x="267" y="180"/>
                    <a:pt x="263" y="184"/>
                    <a:pt x="258" y="184"/>
                  </a:cubicBezTo>
                  <a:cubicBezTo>
                    <a:pt x="87" y="184"/>
                    <a:pt x="87" y="184"/>
                    <a:pt x="87" y="184"/>
                  </a:cubicBezTo>
                  <a:cubicBezTo>
                    <a:pt x="82" y="184"/>
                    <a:pt x="77" y="180"/>
                    <a:pt x="77" y="175"/>
                  </a:cubicBezTo>
                  <a:cubicBezTo>
                    <a:pt x="77" y="175"/>
                    <a:pt x="77" y="175"/>
                    <a:pt x="77" y="175"/>
                  </a:cubicBezTo>
                  <a:cubicBezTo>
                    <a:pt x="77" y="170"/>
                    <a:pt x="82" y="165"/>
                    <a:pt x="87" y="165"/>
                  </a:cubicBezTo>
                  <a:close/>
                  <a:moveTo>
                    <a:pt x="87" y="115"/>
                  </a:moveTo>
                  <a:cubicBezTo>
                    <a:pt x="258" y="115"/>
                    <a:pt x="258" y="115"/>
                    <a:pt x="258" y="115"/>
                  </a:cubicBezTo>
                  <a:cubicBezTo>
                    <a:pt x="263" y="115"/>
                    <a:pt x="267" y="120"/>
                    <a:pt x="267" y="125"/>
                  </a:cubicBezTo>
                  <a:cubicBezTo>
                    <a:pt x="267" y="125"/>
                    <a:pt x="267" y="125"/>
                    <a:pt x="267" y="125"/>
                  </a:cubicBezTo>
                  <a:cubicBezTo>
                    <a:pt x="267" y="130"/>
                    <a:pt x="263" y="134"/>
                    <a:pt x="258" y="134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2" y="134"/>
                    <a:pt x="77" y="130"/>
                    <a:pt x="77" y="125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0"/>
                    <a:pt x="82" y="115"/>
                    <a:pt x="87" y="115"/>
                  </a:cubicBezTo>
                  <a:close/>
                  <a:moveTo>
                    <a:pt x="130" y="59"/>
                  </a:moveTo>
                  <a:cubicBezTo>
                    <a:pt x="130" y="33"/>
                    <a:pt x="130" y="33"/>
                    <a:pt x="130" y="33"/>
                  </a:cubicBezTo>
                  <a:cubicBezTo>
                    <a:pt x="130" y="31"/>
                    <a:pt x="131" y="29"/>
                    <a:pt x="132" y="28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4" y="27"/>
                    <a:pt x="136" y="26"/>
                    <a:pt x="138" y="26"/>
                  </a:cubicBezTo>
                  <a:cubicBezTo>
                    <a:pt x="206" y="26"/>
                    <a:pt x="206" y="26"/>
                    <a:pt x="206" y="26"/>
                  </a:cubicBezTo>
                  <a:cubicBezTo>
                    <a:pt x="208" y="26"/>
                    <a:pt x="211" y="27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4" y="29"/>
                    <a:pt x="215" y="31"/>
                    <a:pt x="215" y="33"/>
                  </a:cubicBezTo>
                  <a:cubicBezTo>
                    <a:pt x="215" y="59"/>
                    <a:pt x="215" y="59"/>
                    <a:pt x="215" y="59"/>
                  </a:cubicBezTo>
                  <a:lnTo>
                    <a:pt x="130" y="59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0" name="Rectangle 58">
              <a:extLst>
                <a:ext uri="{FF2B5EF4-FFF2-40B4-BE49-F238E27FC236}">
                  <a16:creationId xmlns="" xmlns:a16="http://schemas.microsoft.com/office/drawing/2014/main" id="{26502FDE-8F89-41D3-81DE-3A2CFBA3824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2655457" y="2650490"/>
              <a:ext cx="631043" cy="6310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1" name="Rectangle 58">
              <a:extLst>
                <a:ext uri="{FF2B5EF4-FFF2-40B4-BE49-F238E27FC236}">
                  <a16:creationId xmlns="" xmlns:a16="http://schemas.microsoft.com/office/drawing/2014/main" id="{3E924391-5616-4A37-AE43-5B0D9B90703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8987566" y="2650490"/>
              <a:ext cx="631043" cy="6310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="" xmlns:a16="http://schemas.microsoft.com/office/drawing/2014/main" id="{01EADF67-78BE-4BE0-AADC-6DDD7AF4D437}"/>
              </a:ext>
            </a:extLst>
          </p:cNvPr>
          <p:cNvGrpSpPr/>
          <p:nvPr/>
        </p:nvGrpSpPr>
        <p:grpSpPr>
          <a:xfrm>
            <a:off x="1997948" y="4525057"/>
            <a:ext cx="3586261" cy="691087"/>
            <a:chOff x="1276684" y="4825775"/>
            <a:chExt cx="3586261" cy="691087"/>
          </a:xfrm>
        </p:grpSpPr>
        <p:sp>
          <p:nvSpPr>
            <p:cNvPr id="43" name="TextBox 76">
              <a:extLst>
                <a:ext uri="{FF2B5EF4-FFF2-40B4-BE49-F238E27FC236}">
                  <a16:creationId xmlns="" xmlns:a16="http://schemas.microsoft.com/office/drawing/2014/main" id="{2D7D979D-E06B-44BC-A076-F7BC987BADFD}"/>
                </a:ext>
              </a:extLst>
            </p:cNvPr>
            <p:cNvSpPr txBox="1"/>
            <p:nvPr/>
          </p:nvSpPr>
          <p:spPr>
            <a:xfrm>
              <a:off x="1300298" y="4825775"/>
              <a:ext cx="3345573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342900" indent="-342900">
                <a:buSzPct val="83000"/>
                <a:buFont typeface="Wingdings" panose="05000000000000000000" pitchFamily="2" charset="2"/>
                <a:buChar char="p"/>
              </a:pPr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通过</a:t>
              </a:r>
              <a:r>
                <a:rPr lang="en-US" altLang="zh-CN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YOLO</a:t>
              </a:r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获取训练结果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="" xmlns:a16="http://schemas.microsoft.com/office/drawing/2014/main" id="{7BAE66CA-05D6-4E61-977F-3281E5B766E0}"/>
                </a:ext>
              </a:extLst>
            </p:cNvPr>
            <p:cNvSpPr txBox="1"/>
            <p:nvPr/>
          </p:nvSpPr>
          <p:spPr>
            <a:xfrm>
              <a:off x="1276684" y="5225885"/>
              <a:ext cx="3586261" cy="2909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通过</a:t>
              </a:r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train.py</a:t>
              </a:r>
              <a:r>
                <a: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进行训练，得到</a:t>
              </a:r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yolo</a:t>
              </a:r>
              <a:r>
                <a: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的检测结果</a:t>
              </a:r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last.py</a:t>
              </a: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="" xmlns:a16="http://schemas.microsoft.com/office/drawing/2014/main" id="{74FDACB2-C6F6-4049-AC32-BE24E72181C2}"/>
              </a:ext>
            </a:extLst>
          </p:cNvPr>
          <p:cNvGrpSpPr/>
          <p:nvPr/>
        </p:nvGrpSpPr>
        <p:grpSpPr>
          <a:xfrm>
            <a:off x="6732136" y="4525057"/>
            <a:ext cx="3586261" cy="911147"/>
            <a:chOff x="1276684" y="4825775"/>
            <a:chExt cx="3586261" cy="911147"/>
          </a:xfrm>
        </p:grpSpPr>
        <p:sp>
          <p:nvSpPr>
            <p:cNvPr id="46" name="TextBox 76">
              <a:extLst>
                <a:ext uri="{FF2B5EF4-FFF2-40B4-BE49-F238E27FC236}">
                  <a16:creationId xmlns="" xmlns:a16="http://schemas.microsoft.com/office/drawing/2014/main" id="{35EC7554-07AA-4203-AB6C-026A9F82083B}"/>
                </a:ext>
              </a:extLst>
            </p:cNvPr>
            <p:cNvSpPr txBox="1"/>
            <p:nvPr/>
          </p:nvSpPr>
          <p:spPr>
            <a:xfrm>
              <a:off x="1300298" y="4825775"/>
              <a:ext cx="2262125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342900" indent="-342900">
                <a:buSzPct val="83000"/>
                <a:buFont typeface="Wingdings" panose="05000000000000000000" pitchFamily="2" charset="2"/>
                <a:buChar char="p"/>
              </a:pPr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获取定位信息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="" xmlns:a16="http://schemas.microsoft.com/office/drawing/2014/main" id="{4B48A8DF-2304-4327-B6EA-A7E4B17B4D47}"/>
                </a:ext>
              </a:extLst>
            </p:cNvPr>
            <p:cNvSpPr txBox="1"/>
            <p:nvPr/>
          </p:nvSpPr>
          <p:spPr>
            <a:xfrm>
              <a:off x="1276684" y="5225885"/>
              <a:ext cx="3586261" cy="51103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</a:t>
              </a:r>
              <a:r>
                <a:rPr lang="en-US" altLang="zh-CN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detect_image</a:t>
              </a:r>
              <a:r>
                <a: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方法中我们读入上述文件进行定位以及识别车牌。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875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30116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车牌定位模块</a:t>
            </a:r>
            <a:endParaRPr lang="en-US" altLang="zh-CN" sz="2800" b="1" kern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="" xmlns:a16="http://schemas.microsoft.com/office/drawing/2014/main" id="{AFC2B599-4701-4BFF-A9E1-2115C4ABF9B2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26" name="圆: 空心 15">
              <a:extLst>
                <a:ext uri="{FF2B5EF4-FFF2-40B4-BE49-F238E27FC236}">
                  <a16:creationId xmlns="" xmlns:a16="http://schemas.microsoft.com/office/drawing/2014/main" id="{C453A77E-E62E-467E-9909-4C1166E417E7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圆: 空心 16">
              <a:extLst>
                <a:ext uri="{FF2B5EF4-FFF2-40B4-BE49-F238E27FC236}">
                  <a16:creationId xmlns="" xmlns:a16="http://schemas.microsoft.com/office/drawing/2014/main" id="{8579BBB8-090B-418A-8756-1813B8E82141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="" xmlns:a16="http://schemas.microsoft.com/office/drawing/2014/main" id="{ADA0DF87-1929-43B5-A4F2-11907CB268F4}"/>
              </a:ext>
            </a:extLst>
          </p:cNvPr>
          <p:cNvGrpSpPr/>
          <p:nvPr/>
        </p:nvGrpSpPr>
        <p:grpSpPr>
          <a:xfrm>
            <a:off x="625299" y="1555990"/>
            <a:ext cx="3762375" cy="2858513"/>
            <a:chOff x="973137" y="1723319"/>
            <a:chExt cx="3762375" cy="2884488"/>
          </a:xfrm>
        </p:grpSpPr>
        <p:sp>
          <p:nvSpPr>
            <p:cNvPr id="30" name="Rectangle 4">
              <a:extLst>
                <a:ext uri="{FF2B5EF4-FFF2-40B4-BE49-F238E27FC236}">
                  <a16:creationId xmlns="" xmlns:a16="http://schemas.microsoft.com/office/drawing/2014/main" id="{888C6D87-E9B3-4479-BB80-9CCD875824BB}"/>
                </a:ext>
              </a:extLst>
            </p:cNvPr>
            <p:cNvSpPr/>
            <p:nvPr/>
          </p:nvSpPr>
          <p:spPr>
            <a:xfrm>
              <a:off x="973137" y="1723319"/>
              <a:ext cx="3762375" cy="28844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TextBox 76">
              <a:extLst>
                <a:ext uri="{FF2B5EF4-FFF2-40B4-BE49-F238E27FC236}">
                  <a16:creationId xmlns="" xmlns:a16="http://schemas.microsoft.com/office/drawing/2014/main" id="{18585641-6614-45C7-8850-6F123F9D1593}"/>
                </a:ext>
              </a:extLst>
            </p:cNvPr>
            <p:cNvSpPr txBox="1"/>
            <p:nvPr/>
          </p:nvSpPr>
          <p:spPr>
            <a:xfrm>
              <a:off x="1753990" y="2307191"/>
              <a:ext cx="2288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="" xmlns:a16="http://schemas.microsoft.com/office/drawing/2014/main" id="{9A2D9DAB-A331-4A08-A65F-2A9658CFBFCD}"/>
                </a:ext>
              </a:extLst>
            </p:cNvPr>
            <p:cNvSpPr txBox="1"/>
            <p:nvPr/>
          </p:nvSpPr>
          <p:spPr>
            <a:xfrm>
              <a:off x="1406244" y="2863982"/>
              <a:ext cx="2896158" cy="789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/>
                <a:t>上图即</a:t>
              </a:r>
              <a:r>
                <a:rPr lang="en-US" altLang="zh-CN" sz="1200" b="1" dirty="0"/>
                <a:t>Yolov5</a:t>
              </a:r>
              <a:r>
                <a:rPr lang="zh-CN" altLang="en-US" sz="1200" dirty="0"/>
                <a:t>的网络结构图，可以看出，还是分为</a:t>
              </a:r>
              <a:r>
                <a:rPr lang="zh-CN" altLang="en-US" sz="1200" b="1" dirty="0"/>
                <a:t>输入端、</a:t>
              </a:r>
              <a:r>
                <a:rPr lang="en-US" altLang="zh-CN" sz="1200" b="1" dirty="0"/>
                <a:t>Backbone</a:t>
              </a:r>
              <a:r>
                <a:rPr lang="zh-CN" altLang="en-US" sz="1200" b="1" dirty="0"/>
                <a:t>、</a:t>
              </a:r>
              <a:r>
                <a:rPr lang="en-US" altLang="zh-CN" sz="1200" b="1" dirty="0"/>
                <a:t>Neck</a:t>
              </a:r>
              <a:r>
                <a:rPr lang="zh-CN" altLang="en-US" sz="1200" b="1" dirty="0"/>
                <a:t>、</a:t>
              </a:r>
              <a:r>
                <a:rPr lang="en-US" altLang="zh-CN" sz="1200" b="1" dirty="0"/>
                <a:t>Prediction</a:t>
              </a:r>
              <a:r>
                <a:rPr lang="zh-CN" altLang="en-US" sz="1200" dirty="0"/>
                <a:t>四个部分。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="" xmlns:a16="http://schemas.microsoft.com/office/drawing/2014/main" id="{59F84FF8-46EE-4A5E-8044-D1A5E2842DC7}"/>
              </a:ext>
            </a:extLst>
          </p:cNvPr>
          <p:cNvGrpSpPr/>
          <p:nvPr/>
        </p:nvGrpSpPr>
        <p:grpSpPr>
          <a:xfrm>
            <a:off x="1000650" y="4461170"/>
            <a:ext cx="10279063" cy="1415219"/>
            <a:chOff x="973137" y="4607807"/>
            <a:chExt cx="10279063" cy="1415219"/>
          </a:xfrm>
          <a:solidFill>
            <a:schemeClr val="accent1"/>
          </a:solidFill>
        </p:grpSpPr>
        <p:sp>
          <p:nvSpPr>
            <p:cNvPr id="34" name="Rectangle 5">
              <a:extLst>
                <a:ext uri="{FF2B5EF4-FFF2-40B4-BE49-F238E27FC236}">
                  <a16:creationId xmlns="" xmlns:a16="http://schemas.microsoft.com/office/drawing/2014/main" id="{9B1F19EA-F173-42EF-82D9-46AD76B26881}"/>
                </a:ext>
              </a:extLst>
            </p:cNvPr>
            <p:cNvSpPr/>
            <p:nvPr/>
          </p:nvSpPr>
          <p:spPr>
            <a:xfrm>
              <a:off x="973137" y="4607807"/>
              <a:ext cx="10279063" cy="1415219"/>
            </a:xfrm>
            <a:prstGeom prst="rect">
              <a:avLst/>
            </a:prstGeom>
            <a:solidFill>
              <a:srgbClr val="12B789"/>
            </a:solidFill>
            <a:ln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="" xmlns:a16="http://schemas.microsoft.com/office/drawing/2014/main" id="{7568F39A-ACA1-47B4-82CE-7C83E31BB03A}"/>
                </a:ext>
              </a:extLst>
            </p:cNvPr>
            <p:cNvSpPr txBox="1"/>
            <p:nvPr/>
          </p:nvSpPr>
          <p:spPr>
            <a:xfrm>
              <a:off x="2175613" y="5224500"/>
              <a:ext cx="3131972" cy="731098"/>
            </a:xfrm>
            <a:prstGeom prst="rect">
              <a:avLst/>
            </a:prstGeom>
            <a:solidFill>
              <a:srgbClr val="12B789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（</a:t>
              </a:r>
              <a:r>
                <a:rPr lang="en-US" altLang="zh-CN" sz="1100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）输入端：</a:t>
              </a:r>
              <a:r>
                <a:rPr lang="en-US" altLang="zh-CN" sz="1100" dirty="0">
                  <a:solidFill>
                    <a:schemeClr val="bg1"/>
                  </a:solidFill>
                  <a:cs typeface="+mn-ea"/>
                  <a:sym typeface="+mn-lt"/>
                </a:rPr>
                <a:t>Mosaic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数据增强、自适应锚框计算、自适应图片缩放</a:t>
              </a:r>
            </a:p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（</a:t>
              </a:r>
              <a:r>
                <a:rPr lang="en-US" altLang="zh-CN" sz="110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）</a:t>
              </a:r>
              <a:r>
                <a:rPr lang="en-US" altLang="zh-CN" sz="1100" dirty="0">
                  <a:solidFill>
                    <a:schemeClr val="bg1"/>
                  </a:solidFill>
                  <a:cs typeface="+mn-ea"/>
                  <a:sym typeface="+mn-lt"/>
                </a:rPr>
                <a:t>Backbone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：</a:t>
              </a:r>
              <a:r>
                <a:rPr lang="en-US" altLang="zh-CN" sz="1100" dirty="0">
                  <a:solidFill>
                    <a:schemeClr val="bg1"/>
                  </a:solidFill>
                  <a:cs typeface="+mn-ea"/>
                  <a:sym typeface="+mn-lt"/>
                </a:rPr>
                <a:t>Focus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结构，</a:t>
              </a:r>
              <a:r>
                <a:rPr lang="en-US" altLang="zh-CN" sz="1100" dirty="0">
                  <a:solidFill>
                    <a:schemeClr val="bg1"/>
                  </a:solidFill>
                  <a:cs typeface="+mn-ea"/>
                  <a:sym typeface="+mn-lt"/>
                </a:rPr>
                <a:t>CSP</a:t>
              </a:r>
              <a:r>
                <a:rPr lang="zh-CN" altLang="en-US" sz="1100" dirty="0">
                  <a:solidFill>
                    <a:schemeClr val="bg1"/>
                  </a:solidFill>
                  <a:cs typeface="+mn-ea"/>
                  <a:sym typeface="+mn-lt"/>
                </a:rPr>
                <a:t>结构</a:t>
              </a:r>
              <a:endParaRPr lang="en-US" altLang="zh-CN" sz="11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="" xmlns:a16="http://schemas.microsoft.com/office/drawing/2014/main" id="{6D5355CA-461B-40AF-A3F5-29C73B51A9AD}"/>
                </a:ext>
              </a:extLst>
            </p:cNvPr>
            <p:cNvSpPr txBox="1"/>
            <p:nvPr/>
          </p:nvSpPr>
          <p:spPr>
            <a:xfrm>
              <a:off x="7089993" y="5247626"/>
              <a:ext cx="3131972" cy="752514"/>
            </a:xfrm>
            <a:prstGeom prst="rect">
              <a:avLst/>
            </a:prstGeom>
            <a:solidFill>
              <a:srgbClr val="12B789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（</a:t>
              </a:r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r>
                <a:rPr lang="zh-CN" altLang="en-US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）</a:t>
              </a:r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Neck</a:t>
              </a:r>
              <a:r>
                <a:rPr lang="zh-CN" altLang="en-US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：</a:t>
              </a:r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FPN+PAN</a:t>
              </a:r>
              <a:r>
                <a:rPr lang="zh-CN" altLang="en-US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结构</a:t>
              </a:r>
            </a:p>
            <a:p>
              <a:pPr>
                <a:lnSpc>
                  <a:spcPct val="13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（</a:t>
              </a:r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  <a:r>
                <a:rPr lang="zh-CN" altLang="en-US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）</a:t>
              </a:r>
              <a:r>
                <a:rPr lang="en-US" altLang="zh-CN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Prediction</a:t>
              </a:r>
              <a:r>
                <a:rPr lang="zh-CN" altLang="en-US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：</a:t>
              </a:r>
              <a:r>
                <a:rPr lang="en-US" altLang="zh-CN" sz="1100" dirty="0" err="1" smtClean="0">
                  <a:solidFill>
                    <a:schemeClr val="bg1"/>
                  </a:solidFill>
                  <a:cs typeface="+mn-ea"/>
                  <a:sym typeface="+mn-lt"/>
                </a:rPr>
                <a:t>GIOU_Loss</a:t>
              </a:r>
              <a:endParaRPr lang="en-US" altLang="zh-CN" sz="1100" dirty="0" smtClean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（后面</a:t>
              </a:r>
              <a:r>
                <a:rPr lang="zh-CN" altLang="en-US" sz="1100" smtClean="0">
                  <a:solidFill>
                    <a:schemeClr val="bg1"/>
                  </a:solidFill>
                  <a:cs typeface="+mn-ea"/>
                  <a:sym typeface="+mn-lt"/>
                </a:rPr>
                <a:t>两个输入模块</a:t>
              </a:r>
              <a:r>
                <a:rPr lang="zh-CN" altLang="en-US" sz="1100" dirty="0" smtClean="0">
                  <a:solidFill>
                    <a:schemeClr val="bg1"/>
                  </a:solidFill>
                  <a:cs typeface="+mn-ea"/>
                  <a:sym typeface="+mn-lt"/>
                </a:rPr>
                <a:t>略）</a:t>
              </a:r>
              <a:endParaRPr lang="en-US" altLang="zh-CN" sz="11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="" xmlns:a16="http://schemas.microsoft.com/office/drawing/2014/main" id="{47E2C1CC-5791-4318-9463-835AD131A6A4}"/>
              </a:ext>
            </a:extLst>
          </p:cNvPr>
          <p:cNvGrpSpPr/>
          <p:nvPr/>
        </p:nvGrpSpPr>
        <p:grpSpPr>
          <a:xfrm>
            <a:off x="1406152" y="5010884"/>
            <a:ext cx="2430624" cy="811707"/>
            <a:chOff x="8248339" y="2802973"/>
            <a:chExt cx="2430624" cy="811707"/>
          </a:xfrm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grpSpPr>
        <p:sp>
          <p:nvSpPr>
            <p:cNvPr id="38" name="Oval 5">
              <a:extLst>
                <a:ext uri="{FF2B5EF4-FFF2-40B4-BE49-F238E27FC236}">
                  <a16:creationId xmlns="" xmlns:a16="http://schemas.microsoft.com/office/drawing/2014/main" id="{820BFE2D-74B3-402E-94DC-D9C194726E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8339" y="2864708"/>
              <a:ext cx="751508" cy="74997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lvl1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7295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7295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7295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7295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="" xmlns:a16="http://schemas.microsoft.com/office/drawing/2014/main" id="{19F73639-57D2-492A-A220-CCA3B3AA6A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27591" y="3043593"/>
              <a:ext cx="393004" cy="392200"/>
            </a:xfrm>
            <a:custGeom>
              <a:avLst/>
              <a:gdLst>
                <a:gd name="T0" fmla="*/ 347 w 376"/>
                <a:gd name="T1" fmla="*/ 284 h 376"/>
                <a:gd name="T2" fmla="*/ 347 w 376"/>
                <a:gd name="T3" fmla="*/ 238 h 376"/>
                <a:gd name="T4" fmla="*/ 278 w 376"/>
                <a:gd name="T5" fmla="*/ 169 h 376"/>
                <a:gd name="T6" fmla="*/ 238 w 376"/>
                <a:gd name="T7" fmla="*/ 169 h 376"/>
                <a:gd name="T8" fmla="*/ 207 w 376"/>
                <a:gd name="T9" fmla="*/ 148 h 376"/>
                <a:gd name="T10" fmla="*/ 207 w 376"/>
                <a:gd name="T11" fmla="*/ 92 h 376"/>
                <a:gd name="T12" fmla="*/ 236 w 376"/>
                <a:gd name="T13" fmla="*/ 48 h 376"/>
                <a:gd name="T14" fmla="*/ 188 w 376"/>
                <a:gd name="T15" fmla="*/ 0 h 376"/>
                <a:gd name="T16" fmla="*/ 140 w 376"/>
                <a:gd name="T17" fmla="*/ 48 h 376"/>
                <a:gd name="T18" fmla="*/ 169 w 376"/>
                <a:gd name="T19" fmla="*/ 92 h 376"/>
                <a:gd name="T20" fmla="*/ 169 w 376"/>
                <a:gd name="T21" fmla="*/ 148 h 376"/>
                <a:gd name="T22" fmla="*/ 138 w 376"/>
                <a:gd name="T23" fmla="*/ 169 h 376"/>
                <a:gd name="T24" fmla="*/ 98 w 376"/>
                <a:gd name="T25" fmla="*/ 169 h 376"/>
                <a:gd name="T26" fmla="*/ 29 w 376"/>
                <a:gd name="T27" fmla="*/ 238 h 376"/>
                <a:gd name="T28" fmla="*/ 29 w 376"/>
                <a:gd name="T29" fmla="*/ 284 h 376"/>
                <a:gd name="T30" fmla="*/ 0 w 376"/>
                <a:gd name="T31" fmla="*/ 328 h 376"/>
                <a:gd name="T32" fmla="*/ 48 w 376"/>
                <a:gd name="T33" fmla="*/ 376 h 376"/>
                <a:gd name="T34" fmla="*/ 96 w 376"/>
                <a:gd name="T35" fmla="*/ 328 h 376"/>
                <a:gd name="T36" fmla="*/ 67 w 376"/>
                <a:gd name="T37" fmla="*/ 284 h 376"/>
                <a:gd name="T38" fmla="*/ 67 w 376"/>
                <a:gd name="T39" fmla="*/ 238 h 376"/>
                <a:gd name="T40" fmla="*/ 98 w 376"/>
                <a:gd name="T41" fmla="*/ 207 h 376"/>
                <a:gd name="T42" fmla="*/ 138 w 376"/>
                <a:gd name="T43" fmla="*/ 207 h 376"/>
                <a:gd name="T44" fmla="*/ 169 w 376"/>
                <a:gd name="T45" fmla="*/ 202 h 376"/>
                <a:gd name="T46" fmla="*/ 169 w 376"/>
                <a:gd name="T47" fmla="*/ 284 h 376"/>
                <a:gd name="T48" fmla="*/ 140 w 376"/>
                <a:gd name="T49" fmla="*/ 328 h 376"/>
                <a:gd name="T50" fmla="*/ 188 w 376"/>
                <a:gd name="T51" fmla="*/ 376 h 376"/>
                <a:gd name="T52" fmla="*/ 236 w 376"/>
                <a:gd name="T53" fmla="*/ 328 h 376"/>
                <a:gd name="T54" fmla="*/ 207 w 376"/>
                <a:gd name="T55" fmla="*/ 284 h 376"/>
                <a:gd name="T56" fmla="*/ 207 w 376"/>
                <a:gd name="T57" fmla="*/ 202 h 376"/>
                <a:gd name="T58" fmla="*/ 238 w 376"/>
                <a:gd name="T59" fmla="*/ 207 h 376"/>
                <a:gd name="T60" fmla="*/ 278 w 376"/>
                <a:gd name="T61" fmla="*/ 207 h 376"/>
                <a:gd name="T62" fmla="*/ 309 w 376"/>
                <a:gd name="T63" fmla="*/ 238 h 376"/>
                <a:gd name="T64" fmla="*/ 309 w 376"/>
                <a:gd name="T65" fmla="*/ 284 h 376"/>
                <a:gd name="T66" fmla="*/ 280 w 376"/>
                <a:gd name="T67" fmla="*/ 328 h 376"/>
                <a:gd name="T68" fmla="*/ 328 w 376"/>
                <a:gd name="T69" fmla="*/ 376 h 376"/>
                <a:gd name="T70" fmla="*/ 376 w 376"/>
                <a:gd name="T71" fmla="*/ 328 h 376"/>
                <a:gd name="T72" fmla="*/ 347 w 376"/>
                <a:gd name="T73" fmla="*/ 284 h 376"/>
                <a:gd name="T74" fmla="*/ 75 w 376"/>
                <a:gd name="T75" fmla="*/ 328 h 376"/>
                <a:gd name="T76" fmla="*/ 48 w 376"/>
                <a:gd name="T77" fmla="*/ 356 h 376"/>
                <a:gd name="T78" fmla="*/ 20 w 376"/>
                <a:gd name="T79" fmla="*/ 328 h 376"/>
                <a:gd name="T80" fmla="*/ 48 w 376"/>
                <a:gd name="T81" fmla="*/ 300 h 376"/>
                <a:gd name="T82" fmla="*/ 75 w 376"/>
                <a:gd name="T83" fmla="*/ 328 h 376"/>
                <a:gd name="T84" fmla="*/ 160 w 376"/>
                <a:gd name="T85" fmla="*/ 48 h 376"/>
                <a:gd name="T86" fmla="*/ 188 w 376"/>
                <a:gd name="T87" fmla="*/ 20 h 376"/>
                <a:gd name="T88" fmla="*/ 215 w 376"/>
                <a:gd name="T89" fmla="*/ 48 h 376"/>
                <a:gd name="T90" fmla="*/ 188 w 376"/>
                <a:gd name="T91" fmla="*/ 76 h 376"/>
                <a:gd name="T92" fmla="*/ 160 w 376"/>
                <a:gd name="T93" fmla="*/ 48 h 376"/>
                <a:gd name="T94" fmla="*/ 215 w 376"/>
                <a:gd name="T95" fmla="*/ 328 h 376"/>
                <a:gd name="T96" fmla="*/ 188 w 376"/>
                <a:gd name="T97" fmla="*/ 356 h 376"/>
                <a:gd name="T98" fmla="*/ 160 w 376"/>
                <a:gd name="T99" fmla="*/ 328 h 376"/>
                <a:gd name="T100" fmla="*/ 188 w 376"/>
                <a:gd name="T101" fmla="*/ 300 h 376"/>
                <a:gd name="T102" fmla="*/ 215 w 376"/>
                <a:gd name="T103" fmla="*/ 328 h 376"/>
                <a:gd name="T104" fmla="*/ 328 w 376"/>
                <a:gd name="T105" fmla="*/ 356 h 376"/>
                <a:gd name="T106" fmla="*/ 300 w 376"/>
                <a:gd name="T107" fmla="*/ 328 h 376"/>
                <a:gd name="T108" fmla="*/ 328 w 376"/>
                <a:gd name="T109" fmla="*/ 300 h 376"/>
                <a:gd name="T110" fmla="*/ 355 w 376"/>
                <a:gd name="T111" fmla="*/ 328 h 376"/>
                <a:gd name="T112" fmla="*/ 328 w 376"/>
                <a:gd name="T113" fmla="*/ 35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6" h="376">
                  <a:moveTo>
                    <a:pt x="347" y="284"/>
                  </a:moveTo>
                  <a:cubicBezTo>
                    <a:pt x="347" y="238"/>
                    <a:pt x="347" y="238"/>
                    <a:pt x="347" y="238"/>
                  </a:cubicBezTo>
                  <a:cubicBezTo>
                    <a:pt x="347" y="210"/>
                    <a:pt x="328" y="169"/>
                    <a:pt x="278" y="169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10" y="169"/>
                    <a:pt x="207" y="155"/>
                    <a:pt x="207" y="148"/>
                  </a:cubicBezTo>
                  <a:cubicBezTo>
                    <a:pt x="207" y="92"/>
                    <a:pt x="207" y="92"/>
                    <a:pt x="207" y="92"/>
                  </a:cubicBezTo>
                  <a:cubicBezTo>
                    <a:pt x="224" y="85"/>
                    <a:pt x="236" y="68"/>
                    <a:pt x="236" y="48"/>
                  </a:cubicBezTo>
                  <a:cubicBezTo>
                    <a:pt x="236" y="21"/>
                    <a:pt x="214" y="0"/>
                    <a:pt x="188" y="0"/>
                  </a:cubicBezTo>
                  <a:cubicBezTo>
                    <a:pt x="161" y="0"/>
                    <a:pt x="140" y="21"/>
                    <a:pt x="140" y="48"/>
                  </a:cubicBezTo>
                  <a:cubicBezTo>
                    <a:pt x="140" y="68"/>
                    <a:pt x="152" y="85"/>
                    <a:pt x="169" y="92"/>
                  </a:cubicBezTo>
                  <a:cubicBezTo>
                    <a:pt x="169" y="148"/>
                    <a:pt x="169" y="148"/>
                    <a:pt x="169" y="148"/>
                  </a:cubicBezTo>
                  <a:cubicBezTo>
                    <a:pt x="169" y="153"/>
                    <a:pt x="167" y="169"/>
                    <a:pt x="138" y="169"/>
                  </a:cubicBezTo>
                  <a:cubicBezTo>
                    <a:pt x="98" y="169"/>
                    <a:pt x="98" y="169"/>
                    <a:pt x="98" y="169"/>
                  </a:cubicBezTo>
                  <a:cubicBezTo>
                    <a:pt x="47" y="169"/>
                    <a:pt x="29" y="210"/>
                    <a:pt x="29" y="238"/>
                  </a:cubicBezTo>
                  <a:cubicBezTo>
                    <a:pt x="29" y="284"/>
                    <a:pt x="29" y="284"/>
                    <a:pt x="29" y="284"/>
                  </a:cubicBezTo>
                  <a:cubicBezTo>
                    <a:pt x="12" y="291"/>
                    <a:pt x="0" y="308"/>
                    <a:pt x="0" y="328"/>
                  </a:cubicBezTo>
                  <a:cubicBezTo>
                    <a:pt x="0" y="354"/>
                    <a:pt x="21" y="376"/>
                    <a:pt x="48" y="376"/>
                  </a:cubicBezTo>
                  <a:cubicBezTo>
                    <a:pt x="74" y="376"/>
                    <a:pt x="96" y="354"/>
                    <a:pt x="96" y="328"/>
                  </a:cubicBezTo>
                  <a:cubicBezTo>
                    <a:pt x="96" y="308"/>
                    <a:pt x="84" y="291"/>
                    <a:pt x="67" y="284"/>
                  </a:cubicBezTo>
                  <a:cubicBezTo>
                    <a:pt x="67" y="238"/>
                    <a:pt x="67" y="238"/>
                    <a:pt x="67" y="238"/>
                  </a:cubicBezTo>
                  <a:cubicBezTo>
                    <a:pt x="67" y="233"/>
                    <a:pt x="68" y="207"/>
                    <a:pt x="98" y="207"/>
                  </a:cubicBezTo>
                  <a:cubicBezTo>
                    <a:pt x="138" y="207"/>
                    <a:pt x="138" y="207"/>
                    <a:pt x="138" y="207"/>
                  </a:cubicBezTo>
                  <a:cubicBezTo>
                    <a:pt x="150" y="207"/>
                    <a:pt x="160" y="205"/>
                    <a:pt x="169" y="202"/>
                  </a:cubicBezTo>
                  <a:cubicBezTo>
                    <a:pt x="169" y="284"/>
                    <a:pt x="169" y="284"/>
                    <a:pt x="169" y="284"/>
                  </a:cubicBezTo>
                  <a:cubicBezTo>
                    <a:pt x="152" y="291"/>
                    <a:pt x="140" y="308"/>
                    <a:pt x="140" y="328"/>
                  </a:cubicBezTo>
                  <a:cubicBezTo>
                    <a:pt x="140" y="354"/>
                    <a:pt x="161" y="376"/>
                    <a:pt x="188" y="376"/>
                  </a:cubicBezTo>
                  <a:cubicBezTo>
                    <a:pt x="214" y="376"/>
                    <a:pt x="236" y="354"/>
                    <a:pt x="236" y="328"/>
                  </a:cubicBezTo>
                  <a:cubicBezTo>
                    <a:pt x="236" y="308"/>
                    <a:pt x="224" y="291"/>
                    <a:pt x="207" y="284"/>
                  </a:cubicBezTo>
                  <a:cubicBezTo>
                    <a:pt x="207" y="202"/>
                    <a:pt x="207" y="202"/>
                    <a:pt x="207" y="202"/>
                  </a:cubicBezTo>
                  <a:cubicBezTo>
                    <a:pt x="215" y="205"/>
                    <a:pt x="226" y="207"/>
                    <a:pt x="238" y="207"/>
                  </a:cubicBezTo>
                  <a:cubicBezTo>
                    <a:pt x="278" y="207"/>
                    <a:pt x="278" y="207"/>
                    <a:pt x="278" y="207"/>
                  </a:cubicBezTo>
                  <a:cubicBezTo>
                    <a:pt x="306" y="207"/>
                    <a:pt x="309" y="231"/>
                    <a:pt x="309" y="238"/>
                  </a:cubicBezTo>
                  <a:cubicBezTo>
                    <a:pt x="309" y="284"/>
                    <a:pt x="309" y="284"/>
                    <a:pt x="309" y="284"/>
                  </a:cubicBezTo>
                  <a:cubicBezTo>
                    <a:pt x="292" y="291"/>
                    <a:pt x="280" y="308"/>
                    <a:pt x="280" y="328"/>
                  </a:cubicBezTo>
                  <a:cubicBezTo>
                    <a:pt x="280" y="354"/>
                    <a:pt x="301" y="376"/>
                    <a:pt x="328" y="376"/>
                  </a:cubicBezTo>
                  <a:cubicBezTo>
                    <a:pt x="354" y="376"/>
                    <a:pt x="376" y="354"/>
                    <a:pt x="376" y="328"/>
                  </a:cubicBezTo>
                  <a:cubicBezTo>
                    <a:pt x="376" y="308"/>
                    <a:pt x="364" y="291"/>
                    <a:pt x="347" y="284"/>
                  </a:cubicBezTo>
                  <a:close/>
                  <a:moveTo>
                    <a:pt x="75" y="328"/>
                  </a:moveTo>
                  <a:cubicBezTo>
                    <a:pt x="75" y="343"/>
                    <a:pt x="63" y="356"/>
                    <a:pt x="48" y="356"/>
                  </a:cubicBezTo>
                  <a:cubicBezTo>
                    <a:pt x="32" y="356"/>
                    <a:pt x="20" y="343"/>
                    <a:pt x="20" y="328"/>
                  </a:cubicBezTo>
                  <a:cubicBezTo>
                    <a:pt x="20" y="313"/>
                    <a:pt x="32" y="300"/>
                    <a:pt x="48" y="300"/>
                  </a:cubicBezTo>
                  <a:cubicBezTo>
                    <a:pt x="63" y="300"/>
                    <a:pt x="75" y="313"/>
                    <a:pt x="75" y="328"/>
                  </a:cubicBezTo>
                  <a:close/>
                  <a:moveTo>
                    <a:pt x="160" y="48"/>
                  </a:moveTo>
                  <a:cubicBezTo>
                    <a:pt x="160" y="33"/>
                    <a:pt x="172" y="20"/>
                    <a:pt x="188" y="20"/>
                  </a:cubicBezTo>
                  <a:cubicBezTo>
                    <a:pt x="203" y="20"/>
                    <a:pt x="215" y="33"/>
                    <a:pt x="215" y="48"/>
                  </a:cubicBezTo>
                  <a:cubicBezTo>
                    <a:pt x="215" y="63"/>
                    <a:pt x="203" y="76"/>
                    <a:pt x="188" y="76"/>
                  </a:cubicBezTo>
                  <a:cubicBezTo>
                    <a:pt x="172" y="76"/>
                    <a:pt x="160" y="63"/>
                    <a:pt x="160" y="48"/>
                  </a:cubicBezTo>
                  <a:close/>
                  <a:moveTo>
                    <a:pt x="215" y="328"/>
                  </a:moveTo>
                  <a:cubicBezTo>
                    <a:pt x="215" y="343"/>
                    <a:pt x="203" y="356"/>
                    <a:pt x="188" y="356"/>
                  </a:cubicBezTo>
                  <a:cubicBezTo>
                    <a:pt x="172" y="356"/>
                    <a:pt x="160" y="343"/>
                    <a:pt x="160" y="328"/>
                  </a:cubicBezTo>
                  <a:cubicBezTo>
                    <a:pt x="160" y="313"/>
                    <a:pt x="172" y="300"/>
                    <a:pt x="188" y="300"/>
                  </a:cubicBezTo>
                  <a:cubicBezTo>
                    <a:pt x="203" y="300"/>
                    <a:pt x="215" y="313"/>
                    <a:pt x="215" y="328"/>
                  </a:cubicBezTo>
                  <a:close/>
                  <a:moveTo>
                    <a:pt x="328" y="356"/>
                  </a:moveTo>
                  <a:cubicBezTo>
                    <a:pt x="312" y="356"/>
                    <a:pt x="300" y="343"/>
                    <a:pt x="300" y="328"/>
                  </a:cubicBezTo>
                  <a:cubicBezTo>
                    <a:pt x="300" y="313"/>
                    <a:pt x="312" y="300"/>
                    <a:pt x="328" y="300"/>
                  </a:cubicBezTo>
                  <a:cubicBezTo>
                    <a:pt x="343" y="300"/>
                    <a:pt x="355" y="313"/>
                    <a:pt x="355" y="328"/>
                  </a:cubicBezTo>
                  <a:cubicBezTo>
                    <a:pt x="355" y="343"/>
                    <a:pt x="343" y="356"/>
                    <a:pt x="328" y="356"/>
                  </a:cubicBezTo>
                  <a:close/>
                </a:path>
              </a:pathLst>
            </a:custGeom>
            <a:solidFill>
              <a:srgbClr val="FF9101"/>
            </a:solidFill>
            <a:ln>
              <a:noFill/>
            </a:ln>
          </p:spPr>
          <p:txBody>
            <a:bodyPr lIns="121682" tIns="60841" rIns="121682" bIns="6084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0" name="TextBox 76">
              <a:extLst>
                <a:ext uri="{FF2B5EF4-FFF2-40B4-BE49-F238E27FC236}">
                  <a16:creationId xmlns="" xmlns:a16="http://schemas.microsoft.com/office/drawing/2014/main" id="{0EBD00A8-F608-4A42-80D9-3EBD4FF3714A}"/>
                </a:ext>
              </a:extLst>
            </p:cNvPr>
            <p:cNvSpPr txBox="1"/>
            <p:nvPr/>
          </p:nvSpPr>
          <p:spPr>
            <a:xfrm>
              <a:off x="9133811" y="2802973"/>
              <a:ext cx="1545152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="" xmlns:a16="http://schemas.microsoft.com/office/drawing/2014/main" id="{B48BFE3D-9982-43D4-A073-824DE85CB4E3}"/>
              </a:ext>
            </a:extLst>
          </p:cNvPr>
          <p:cNvGrpSpPr/>
          <p:nvPr/>
        </p:nvGrpSpPr>
        <p:grpSpPr>
          <a:xfrm>
            <a:off x="1589240" y="4428640"/>
            <a:ext cx="8237905" cy="1400731"/>
            <a:chOff x="3616541" y="3894449"/>
            <a:chExt cx="8237905" cy="1400731"/>
          </a:xfrm>
        </p:grpSpPr>
        <p:sp>
          <p:nvSpPr>
            <p:cNvPr id="42" name="Oval 26">
              <a:extLst>
                <a:ext uri="{FF2B5EF4-FFF2-40B4-BE49-F238E27FC236}">
                  <a16:creationId xmlns="" xmlns:a16="http://schemas.microsoft.com/office/drawing/2014/main" id="{975E9DAD-178F-4AD9-9BFC-4A32EB6BB1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9836" y="4543672"/>
              <a:ext cx="751509" cy="75150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anchor="ctr"/>
            <a:lstStyle>
              <a:lvl1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7295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7295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7295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7295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3" name="Freeform 6">
              <a:extLst>
                <a:ext uri="{FF2B5EF4-FFF2-40B4-BE49-F238E27FC236}">
                  <a16:creationId xmlns="" xmlns:a16="http://schemas.microsoft.com/office/drawing/2014/main" id="{DB239FA5-9953-4DEF-BFF8-8EDB0D85DD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91181" y="4660997"/>
              <a:ext cx="468818" cy="479775"/>
            </a:xfrm>
            <a:custGeom>
              <a:avLst/>
              <a:gdLst>
                <a:gd name="T0" fmla="*/ 121 w 417"/>
                <a:gd name="T1" fmla="*/ 94 h 426"/>
                <a:gd name="T2" fmla="*/ 85 w 417"/>
                <a:gd name="T3" fmla="*/ 341 h 426"/>
                <a:gd name="T4" fmla="*/ 332 w 417"/>
                <a:gd name="T5" fmla="*/ 305 h 426"/>
                <a:gd name="T6" fmla="*/ 267 w 417"/>
                <a:gd name="T7" fmla="*/ 159 h 426"/>
                <a:gd name="T8" fmla="*/ 121 w 417"/>
                <a:gd name="T9" fmla="*/ 94 h 426"/>
                <a:gd name="T10" fmla="*/ 306 w 417"/>
                <a:gd name="T11" fmla="*/ 286 h 426"/>
                <a:gd name="T12" fmla="*/ 199 w 417"/>
                <a:gd name="T13" fmla="*/ 227 h 426"/>
                <a:gd name="T14" fmla="*/ 140 w 417"/>
                <a:gd name="T15" fmla="*/ 120 h 426"/>
                <a:gd name="T16" fmla="*/ 247 w 417"/>
                <a:gd name="T17" fmla="*/ 179 h 426"/>
                <a:gd name="T18" fmla="*/ 306 w 417"/>
                <a:gd name="T19" fmla="*/ 286 h 426"/>
                <a:gd name="T20" fmla="*/ 309 w 417"/>
                <a:gd name="T21" fmla="*/ 128 h 426"/>
                <a:gd name="T22" fmla="*/ 323 w 417"/>
                <a:gd name="T23" fmla="*/ 122 h 426"/>
                <a:gd name="T24" fmla="*/ 361 w 417"/>
                <a:gd name="T25" fmla="*/ 84 h 426"/>
                <a:gd name="T26" fmla="*/ 361 w 417"/>
                <a:gd name="T27" fmla="*/ 56 h 426"/>
                <a:gd name="T28" fmla="*/ 333 w 417"/>
                <a:gd name="T29" fmla="*/ 56 h 426"/>
                <a:gd name="T30" fmla="*/ 295 w 417"/>
                <a:gd name="T31" fmla="*/ 94 h 426"/>
                <a:gd name="T32" fmla="*/ 295 w 417"/>
                <a:gd name="T33" fmla="*/ 122 h 426"/>
                <a:gd name="T34" fmla="*/ 309 w 417"/>
                <a:gd name="T35" fmla="*/ 128 h 426"/>
                <a:gd name="T36" fmla="*/ 237 w 417"/>
                <a:gd name="T37" fmla="*/ 79 h 426"/>
                <a:gd name="T38" fmla="*/ 247 w 417"/>
                <a:gd name="T39" fmla="*/ 81 h 426"/>
                <a:gd name="T40" fmla="*/ 264 w 417"/>
                <a:gd name="T41" fmla="*/ 71 h 426"/>
                <a:gd name="T42" fmla="*/ 286 w 417"/>
                <a:gd name="T43" fmla="*/ 33 h 426"/>
                <a:gd name="T44" fmla="*/ 278 w 417"/>
                <a:gd name="T45" fmla="*/ 5 h 426"/>
                <a:gd name="T46" fmla="*/ 251 w 417"/>
                <a:gd name="T47" fmla="*/ 13 h 426"/>
                <a:gd name="T48" fmla="*/ 229 w 417"/>
                <a:gd name="T49" fmla="*/ 52 h 426"/>
                <a:gd name="T50" fmla="*/ 237 w 417"/>
                <a:gd name="T51" fmla="*/ 79 h 426"/>
                <a:gd name="T52" fmla="*/ 412 w 417"/>
                <a:gd name="T53" fmla="*/ 139 h 426"/>
                <a:gd name="T54" fmla="*/ 385 w 417"/>
                <a:gd name="T55" fmla="*/ 131 h 426"/>
                <a:gd name="T56" fmla="*/ 346 w 417"/>
                <a:gd name="T57" fmla="*/ 153 h 426"/>
                <a:gd name="T58" fmla="*/ 338 w 417"/>
                <a:gd name="T59" fmla="*/ 180 h 426"/>
                <a:gd name="T60" fmla="*/ 356 w 417"/>
                <a:gd name="T61" fmla="*/ 190 h 426"/>
                <a:gd name="T62" fmla="*/ 366 w 417"/>
                <a:gd name="T63" fmla="*/ 188 h 426"/>
                <a:gd name="T64" fmla="*/ 404 w 417"/>
                <a:gd name="T65" fmla="*/ 166 h 426"/>
                <a:gd name="T66" fmla="*/ 412 w 417"/>
                <a:gd name="T67" fmla="*/ 139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7" h="426">
                  <a:moveTo>
                    <a:pt x="121" y="94"/>
                  </a:moveTo>
                  <a:cubicBezTo>
                    <a:pt x="98" y="116"/>
                    <a:pt x="0" y="256"/>
                    <a:pt x="85" y="341"/>
                  </a:cubicBezTo>
                  <a:cubicBezTo>
                    <a:pt x="170" y="426"/>
                    <a:pt x="309" y="328"/>
                    <a:pt x="332" y="305"/>
                  </a:cubicBezTo>
                  <a:cubicBezTo>
                    <a:pt x="354" y="283"/>
                    <a:pt x="325" y="217"/>
                    <a:pt x="267" y="159"/>
                  </a:cubicBezTo>
                  <a:cubicBezTo>
                    <a:pt x="209" y="101"/>
                    <a:pt x="143" y="72"/>
                    <a:pt x="121" y="94"/>
                  </a:cubicBezTo>
                  <a:close/>
                  <a:moveTo>
                    <a:pt x="306" y="286"/>
                  </a:moveTo>
                  <a:cubicBezTo>
                    <a:pt x="299" y="292"/>
                    <a:pt x="248" y="277"/>
                    <a:pt x="199" y="227"/>
                  </a:cubicBezTo>
                  <a:cubicBezTo>
                    <a:pt x="149" y="178"/>
                    <a:pt x="134" y="127"/>
                    <a:pt x="140" y="120"/>
                  </a:cubicBezTo>
                  <a:cubicBezTo>
                    <a:pt x="147" y="113"/>
                    <a:pt x="198" y="129"/>
                    <a:pt x="247" y="179"/>
                  </a:cubicBezTo>
                  <a:cubicBezTo>
                    <a:pt x="297" y="228"/>
                    <a:pt x="313" y="279"/>
                    <a:pt x="306" y="286"/>
                  </a:cubicBezTo>
                  <a:close/>
                  <a:moveTo>
                    <a:pt x="309" y="128"/>
                  </a:moveTo>
                  <a:cubicBezTo>
                    <a:pt x="314" y="128"/>
                    <a:pt x="319" y="126"/>
                    <a:pt x="323" y="122"/>
                  </a:cubicBezTo>
                  <a:cubicBezTo>
                    <a:pt x="361" y="84"/>
                    <a:pt x="361" y="84"/>
                    <a:pt x="361" y="84"/>
                  </a:cubicBezTo>
                  <a:cubicBezTo>
                    <a:pt x="369" y="76"/>
                    <a:pt x="369" y="64"/>
                    <a:pt x="361" y="56"/>
                  </a:cubicBezTo>
                  <a:cubicBezTo>
                    <a:pt x="353" y="48"/>
                    <a:pt x="341" y="48"/>
                    <a:pt x="333" y="56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87" y="102"/>
                    <a:pt x="287" y="115"/>
                    <a:pt x="295" y="122"/>
                  </a:cubicBezTo>
                  <a:cubicBezTo>
                    <a:pt x="299" y="126"/>
                    <a:pt x="304" y="128"/>
                    <a:pt x="309" y="128"/>
                  </a:cubicBezTo>
                  <a:close/>
                  <a:moveTo>
                    <a:pt x="237" y="79"/>
                  </a:moveTo>
                  <a:cubicBezTo>
                    <a:pt x="240" y="81"/>
                    <a:pt x="243" y="81"/>
                    <a:pt x="247" y="81"/>
                  </a:cubicBezTo>
                  <a:cubicBezTo>
                    <a:pt x="254" y="81"/>
                    <a:pt x="260" y="78"/>
                    <a:pt x="264" y="71"/>
                  </a:cubicBezTo>
                  <a:cubicBezTo>
                    <a:pt x="286" y="33"/>
                    <a:pt x="286" y="33"/>
                    <a:pt x="286" y="33"/>
                  </a:cubicBezTo>
                  <a:cubicBezTo>
                    <a:pt x="291" y="23"/>
                    <a:pt x="288" y="11"/>
                    <a:pt x="278" y="5"/>
                  </a:cubicBezTo>
                  <a:cubicBezTo>
                    <a:pt x="268" y="0"/>
                    <a:pt x="256" y="3"/>
                    <a:pt x="251" y="13"/>
                  </a:cubicBezTo>
                  <a:cubicBezTo>
                    <a:pt x="229" y="52"/>
                    <a:pt x="229" y="52"/>
                    <a:pt x="229" y="52"/>
                  </a:cubicBezTo>
                  <a:cubicBezTo>
                    <a:pt x="224" y="61"/>
                    <a:pt x="227" y="73"/>
                    <a:pt x="237" y="79"/>
                  </a:cubicBezTo>
                  <a:close/>
                  <a:moveTo>
                    <a:pt x="412" y="139"/>
                  </a:moveTo>
                  <a:cubicBezTo>
                    <a:pt x="406" y="129"/>
                    <a:pt x="394" y="126"/>
                    <a:pt x="385" y="131"/>
                  </a:cubicBezTo>
                  <a:cubicBezTo>
                    <a:pt x="346" y="153"/>
                    <a:pt x="346" y="153"/>
                    <a:pt x="346" y="153"/>
                  </a:cubicBezTo>
                  <a:cubicBezTo>
                    <a:pt x="336" y="158"/>
                    <a:pt x="333" y="171"/>
                    <a:pt x="338" y="180"/>
                  </a:cubicBezTo>
                  <a:cubicBezTo>
                    <a:pt x="342" y="187"/>
                    <a:pt x="349" y="190"/>
                    <a:pt x="356" y="190"/>
                  </a:cubicBezTo>
                  <a:cubicBezTo>
                    <a:pt x="359" y="190"/>
                    <a:pt x="363" y="190"/>
                    <a:pt x="366" y="188"/>
                  </a:cubicBezTo>
                  <a:cubicBezTo>
                    <a:pt x="404" y="166"/>
                    <a:pt x="404" y="166"/>
                    <a:pt x="404" y="166"/>
                  </a:cubicBezTo>
                  <a:cubicBezTo>
                    <a:pt x="414" y="161"/>
                    <a:pt x="417" y="149"/>
                    <a:pt x="412" y="139"/>
                  </a:cubicBezTo>
                  <a:close/>
                </a:path>
              </a:pathLst>
            </a:custGeom>
            <a:solidFill>
              <a:srgbClr val="FF9101"/>
            </a:solidFill>
            <a:ln>
              <a:noFill/>
            </a:ln>
          </p:spPr>
          <p:txBody>
            <a:bodyPr lIns="121682" tIns="60841" rIns="121682" bIns="6084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4" name="TextBox 76">
              <a:extLst>
                <a:ext uri="{FF2B5EF4-FFF2-40B4-BE49-F238E27FC236}">
                  <a16:creationId xmlns="" xmlns:a16="http://schemas.microsoft.com/office/drawing/2014/main" id="{1D4BE769-FBA4-43A6-90C8-17945741684E}"/>
                </a:ext>
              </a:extLst>
            </p:cNvPr>
            <p:cNvSpPr txBox="1"/>
            <p:nvPr/>
          </p:nvSpPr>
          <p:spPr>
            <a:xfrm>
              <a:off x="3616541" y="3894449"/>
              <a:ext cx="8237905" cy="70788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     </a:t>
              </a:r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上</a:t>
              </a: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图即</a:t>
              </a:r>
              <a:r>
                <a:rPr lang="en-US" altLang="zh-CN" sz="2000" b="1" dirty="0">
                  <a:solidFill>
                    <a:schemeClr val="bg1"/>
                  </a:solidFill>
                  <a:cs typeface="+mn-ea"/>
                  <a:sym typeface="+mn-lt"/>
                </a:rPr>
                <a:t>Yolov5</a:t>
              </a: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的网络结构图，可以看出，还是分为输入端、</a:t>
              </a:r>
              <a:r>
                <a:rPr lang="en-US" altLang="zh-CN" sz="2000" b="1" dirty="0">
                  <a:solidFill>
                    <a:schemeClr val="bg1"/>
                  </a:solidFill>
                  <a:cs typeface="+mn-ea"/>
                  <a:sym typeface="+mn-lt"/>
                </a:rPr>
                <a:t>Backbone</a:t>
              </a: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、</a:t>
              </a:r>
              <a:r>
                <a:rPr lang="en-US" altLang="zh-CN" sz="2000" b="1" dirty="0">
                  <a:solidFill>
                    <a:schemeClr val="bg1"/>
                  </a:solidFill>
                  <a:cs typeface="+mn-ea"/>
                  <a:sym typeface="+mn-lt"/>
                </a:rPr>
                <a:t>Neck</a:t>
              </a: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、</a:t>
              </a:r>
              <a:r>
                <a:rPr lang="en-US" altLang="zh-CN" sz="2000" b="1" dirty="0">
                  <a:solidFill>
                    <a:schemeClr val="bg1"/>
                  </a:solidFill>
                  <a:cs typeface="+mn-ea"/>
                  <a:sym typeface="+mn-lt"/>
                </a:rPr>
                <a:t>Prediction</a:t>
              </a: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四个部分。</a:t>
              </a:r>
            </a:p>
          </p:txBody>
        </p:sp>
      </p:grpSp>
      <p:sp>
        <p:nvSpPr>
          <p:cNvPr id="3" name="矩形 2"/>
          <p:cNvSpPr/>
          <p:nvPr/>
        </p:nvSpPr>
        <p:spPr>
          <a:xfrm>
            <a:off x="1406152" y="2133165"/>
            <a:ext cx="2299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Yolov5</a:t>
            </a:r>
            <a:r>
              <a:rPr lang="zh-CN" altLang="en-US" dirty="0"/>
              <a:t>核心基础内容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031" y="1038596"/>
            <a:ext cx="7248879" cy="3219851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>
          <a:xfrm>
            <a:off x="10249478" y="3891280"/>
            <a:ext cx="769042" cy="167640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>
            <a:stCxn id="2" idx="1"/>
          </p:cNvCxnSpPr>
          <p:nvPr/>
        </p:nvCxnSpPr>
        <p:spPr>
          <a:xfrm flipV="1">
            <a:off x="10249478" y="3835400"/>
            <a:ext cx="108642" cy="1397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V="1">
            <a:off x="10278706" y="3891280"/>
            <a:ext cx="89881" cy="1676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圆角矩形 19"/>
          <p:cNvSpPr/>
          <p:nvPr/>
        </p:nvSpPr>
        <p:spPr>
          <a:xfrm>
            <a:off x="9682480" y="3891280"/>
            <a:ext cx="441960" cy="4571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652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3">
            <a:extLst>
              <a:ext uri="{FF2B5EF4-FFF2-40B4-BE49-F238E27FC236}">
                <a16:creationId xmlns="" xmlns:a16="http://schemas.microsoft.com/office/drawing/2014/main" id="{1C8A6F63-BECE-4F21-8223-43A8444DF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3910" y="5876389"/>
            <a:ext cx="1956179" cy="1963221"/>
          </a:xfrm>
          <a:prstGeom prst="ellipse">
            <a:avLst/>
          </a:prstGeom>
          <a:solidFill>
            <a:srgbClr val="FF9101"/>
          </a:solidFill>
          <a:ln>
            <a:noFill/>
          </a:ln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886E223-8C12-4002-8A88-35C85F7276DB}"/>
              </a:ext>
            </a:extLst>
          </p:cNvPr>
          <p:cNvSpPr txBox="1"/>
          <p:nvPr/>
        </p:nvSpPr>
        <p:spPr>
          <a:xfrm>
            <a:off x="1000650" y="295670"/>
            <a:ext cx="23949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2800" b="1" kern="0" dirty="0" smtClean="0">
                <a:ln w="0"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输入端</a:t>
            </a:r>
            <a:endParaRPr lang="en-US" altLang="zh-CN" sz="2800" b="1" kern="0" dirty="0">
              <a:ln w="0">
                <a:noFill/>
              </a:ln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="" xmlns:a16="http://schemas.microsoft.com/office/drawing/2014/main" id="{27A0B298-C60C-42B8-9F2A-51EDB76C5716}"/>
              </a:ext>
            </a:extLst>
          </p:cNvPr>
          <p:cNvGrpSpPr/>
          <p:nvPr/>
        </p:nvGrpSpPr>
        <p:grpSpPr>
          <a:xfrm>
            <a:off x="3682669" y="1846486"/>
            <a:ext cx="4320412" cy="2738579"/>
            <a:chOff x="3935794" y="2059711"/>
            <a:chExt cx="4320412" cy="2738579"/>
          </a:xfrm>
        </p:grpSpPr>
        <p:sp>
          <p:nvSpPr>
            <p:cNvPr id="24" name="任意多边形: 形状 27">
              <a:extLst>
                <a:ext uri="{FF2B5EF4-FFF2-40B4-BE49-F238E27FC236}">
                  <a16:creationId xmlns="" xmlns:a16="http://schemas.microsoft.com/office/drawing/2014/main" id="{5F9DF284-88FA-49D9-BC56-114A80BCC3EA}"/>
                </a:ext>
              </a:extLst>
            </p:cNvPr>
            <p:cNvSpPr/>
            <p:nvPr/>
          </p:nvSpPr>
          <p:spPr>
            <a:xfrm>
              <a:off x="6678047" y="2444081"/>
              <a:ext cx="539646" cy="0"/>
            </a:xfrm>
            <a:custGeom>
              <a:avLst/>
              <a:gdLst>
                <a:gd name="connsiteX0" fmla="*/ 0 w 719528"/>
                <a:gd name="connsiteY0" fmla="*/ 0 h 0"/>
                <a:gd name="connsiteX1" fmla="*/ 719528 w 719528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9528">
                  <a:moveTo>
                    <a:pt x="0" y="0"/>
                  </a:moveTo>
                  <a:lnTo>
                    <a:pt x="719528" y="0"/>
                  </a:lnTo>
                </a:path>
              </a:pathLst>
            </a:custGeom>
            <a:noFill/>
            <a:ln w="12700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800000"/>
              <a:tailEnd type="oval"/>
            </a:ln>
            <a:effectLst/>
          </p:spPr>
          <p:txBody>
            <a:bodyPr lIns="68580" tIns="34290" rIns="68580" bIns="34290"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="" xmlns:a16="http://schemas.microsoft.com/office/drawing/2014/main" id="{4836FDF2-22EC-4C6A-9276-18E32972BA14}"/>
                </a:ext>
              </a:extLst>
            </p:cNvPr>
            <p:cNvSpPr/>
            <p:nvPr/>
          </p:nvSpPr>
          <p:spPr>
            <a:xfrm flipH="1">
              <a:off x="3935794" y="3261296"/>
              <a:ext cx="539646" cy="0"/>
            </a:xfrm>
            <a:custGeom>
              <a:avLst/>
              <a:gdLst>
                <a:gd name="connsiteX0" fmla="*/ 0 w 719528"/>
                <a:gd name="connsiteY0" fmla="*/ 0 h 0"/>
                <a:gd name="connsiteX1" fmla="*/ 719528 w 719528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9528">
                  <a:moveTo>
                    <a:pt x="0" y="0"/>
                  </a:moveTo>
                  <a:lnTo>
                    <a:pt x="719528" y="0"/>
                  </a:lnTo>
                </a:path>
              </a:pathLst>
            </a:custGeom>
            <a:noFill/>
            <a:ln w="12700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800000"/>
              <a:tailEnd type="oval"/>
            </a:ln>
            <a:effectLst/>
          </p:spPr>
          <p:txBody>
            <a:bodyPr lIns="68580" tIns="34290" rIns="68580" bIns="34290"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任意多边形: 形状 21">
              <a:extLst>
                <a:ext uri="{FF2B5EF4-FFF2-40B4-BE49-F238E27FC236}">
                  <a16:creationId xmlns="" xmlns:a16="http://schemas.microsoft.com/office/drawing/2014/main" id="{359EB4C0-681D-4CFC-AE9B-A629024B5191}"/>
                </a:ext>
              </a:extLst>
            </p:cNvPr>
            <p:cNvSpPr/>
            <p:nvPr/>
          </p:nvSpPr>
          <p:spPr>
            <a:xfrm>
              <a:off x="7716560" y="3386588"/>
              <a:ext cx="539646" cy="0"/>
            </a:xfrm>
            <a:custGeom>
              <a:avLst/>
              <a:gdLst>
                <a:gd name="connsiteX0" fmla="*/ 0 w 719528"/>
                <a:gd name="connsiteY0" fmla="*/ 0 h 0"/>
                <a:gd name="connsiteX1" fmla="*/ 719528 w 719528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9528">
                  <a:moveTo>
                    <a:pt x="0" y="0"/>
                  </a:moveTo>
                  <a:lnTo>
                    <a:pt x="719528" y="0"/>
                  </a:lnTo>
                </a:path>
              </a:pathLst>
            </a:custGeom>
            <a:noFill/>
            <a:ln w="12700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800000"/>
              <a:tailEnd type="oval"/>
            </a:ln>
            <a:effectLst/>
          </p:spPr>
          <p:txBody>
            <a:bodyPr lIns="68580" tIns="34290" rIns="68580" bIns="34290"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任意多边形: 形状 16">
              <a:extLst>
                <a:ext uri="{FF2B5EF4-FFF2-40B4-BE49-F238E27FC236}">
                  <a16:creationId xmlns="" xmlns:a16="http://schemas.microsoft.com/office/drawing/2014/main" id="{C53140F0-B9B2-4BEF-99CE-5AFA60366A29}"/>
                </a:ext>
              </a:extLst>
            </p:cNvPr>
            <p:cNvSpPr/>
            <p:nvPr/>
          </p:nvSpPr>
          <p:spPr>
            <a:xfrm>
              <a:off x="6524842" y="3761894"/>
              <a:ext cx="0" cy="820712"/>
            </a:xfrm>
            <a:custGeom>
              <a:avLst/>
              <a:gdLst>
                <a:gd name="connsiteX0" fmla="*/ 0 w 0"/>
                <a:gd name="connsiteY0" fmla="*/ 0 h 1094282"/>
                <a:gd name="connsiteX1" fmla="*/ 0 w 0"/>
                <a:gd name="connsiteY1" fmla="*/ 1094282 h 109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094282">
                  <a:moveTo>
                    <a:pt x="0" y="0"/>
                  </a:moveTo>
                  <a:lnTo>
                    <a:pt x="0" y="1094282"/>
                  </a:lnTo>
                </a:path>
              </a:pathLst>
            </a:custGeom>
            <a:noFill/>
            <a:ln w="12700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800000"/>
              <a:tailEnd type="oval"/>
            </a:ln>
            <a:effectLst/>
          </p:spPr>
          <p:txBody>
            <a:bodyPr lIns="68580" tIns="34290" rIns="68580" bIns="34290"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="" xmlns:a16="http://schemas.microsoft.com/office/drawing/2014/main" id="{564B05C3-2628-4991-92FF-AD6BA80B681E}"/>
                </a:ext>
              </a:extLst>
            </p:cNvPr>
            <p:cNvSpPr/>
            <p:nvPr/>
          </p:nvSpPr>
          <p:spPr>
            <a:xfrm>
              <a:off x="5612462" y="3977578"/>
              <a:ext cx="0" cy="820712"/>
            </a:xfrm>
            <a:custGeom>
              <a:avLst/>
              <a:gdLst>
                <a:gd name="connsiteX0" fmla="*/ 0 w 0"/>
                <a:gd name="connsiteY0" fmla="*/ 0 h 1094282"/>
                <a:gd name="connsiteX1" fmla="*/ 0 w 0"/>
                <a:gd name="connsiteY1" fmla="*/ 1094282 h 109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094282">
                  <a:moveTo>
                    <a:pt x="0" y="0"/>
                  </a:moveTo>
                  <a:lnTo>
                    <a:pt x="0" y="1094282"/>
                  </a:lnTo>
                </a:path>
              </a:pathLst>
            </a:custGeom>
            <a:noFill/>
            <a:ln w="12700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miter lim="800000"/>
              <a:tailEnd type="oval"/>
            </a:ln>
            <a:effectLst/>
          </p:spPr>
          <p:txBody>
            <a:bodyPr lIns="68580" tIns="34290" rIns="68580" bIns="34290"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="" xmlns:a16="http://schemas.microsoft.com/office/drawing/2014/main" id="{609E9D2D-4AD7-4DC9-9DDB-204940C4C9D8}"/>
                </a:ext>
              </a:extLst>
            </p:cNvPr>
            <p:cNvGrpSpPr/>
            <p:nvPr/>
          </p:nvGrpSpPr>
          <p:grpSpPr>
            <a:xfrm rot="18900000">
              <a:off x="4932098" y="2059711"/>
              <a:ext cx="2323549" cy="2521557"/>
              <a:chOff x="3217067" y="1867024"/>
              <a:chExt cx="3505999" cy="3804773"/>
            </a:xfrm>
          </p:grpSpPr>
          <p:sp>
            <p:nvSpPr>
              <p:cNvPr id="51" name="矩形 50">
                <a:extLst>
                  <a:ext uri="{FF2B5EF4-FFF2-40B4-BE49-F238E27FC236}">
                    <a16:creationId xmlns="" xmlns:a16="http://schemas.microsoft.com/office/drawing/2014/main" id="{913DB179-DCAC-4875-ADD9-8549CBEA6481}"/>
                  </a:ext>
                </a:extLst>
              </p:cNvPr>
              <p:cNvSpPr/>
              <p:nvPr/>
            </p:nvSpPr>
            <p:spPr>
              <a:xfrm>
                <a:off x="4924953" y="3505240"/>
                <a:ext cx="1232944" cy="1232944"/>
              </a:xfrm>
              <a:prstGeom prst="rect">
                <a:avLst/>
              </a:prstGeom>
              <a:solidFill>
                <a:srgbClr val="FF91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6C6C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="" xmlns:a16="http://schemas.microsoft.com/office/drawing/2014/main" id="{D75E221F-2127-4396-97CF-92D4CFC29DC1}"/>
                  </a:ext>
                </a:extLst>
              </p:cNvPr>
              <p:cNvSpPr/>
              <p:nvPr/>
            </p:nvSpPr>
            <p:spPr>
              <a:xfrm>
                <a:off x="4924953" y="1867024"/>
                <a:ext cx="1621124" cy="1621124"/>
              </a:xfrm>
              <a:prstGeom prst="rect">
                <a:avLst/>
              </a:prstGeom>
              <a:solidFill>
                <a:srgbClr val="12B7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6C6C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3" name="矩形 52">
                <a:extLst>
                  <a:ext uri="{FF2B5EF4-FFF2-40B4-BE49-F238E27FC236}">
                    <a16:creationId xmlns="" xmlns:a16="http://schemas.microsoft.com/office/drawing/2014/main" id="{E3485AC5-5973-42D9-935C-4A45E785F7E7}"/>
                  </a:ext>
                </a:extLst>
              </p:cNvPr>
              <p:cNvSpPr/>
              <p:nvPr/>
            </p:nvSpPr>
            <p:spPr>
              <a:xfrm>
                <a:off x="3217067" y="1896891"/>
                <a:ext cx="916521" cy="916521"/>
              </a:xfrm>
              <a:prstGeom prst="rect">
                <a:avLst/>
              </a:prstGeom>
              <a:solidFill>
                <a:srgbClr val="FF910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6C6C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4" name="矩形 53">
                <a:extLst>
                  <a:ext uri="{FF2B5EF4-FFF2-40B4-BE49-F238E27FC236}">
                    <a16:creationId xmlns="" xmlns:a16="http://schemas.microsoft.com/office/drawing/2014/main" id="{79BAD3A2-1150-41E6-9E45-EC7DC89C4286}"/>
                  </a:ext>
                </a:extLst>
              </p:cNvPr>
              <p:cNvSpPr/>
              <p:nvPr/>
            </p:nvSpPr>
            <p:spPr>
              <a:xfrm>
                <a:off x="3683873" y="2825149"/>
                <a:ext cx="1223988" cy="1223988"/>
              </a:xfrm>
              <a:prstGeom prst="rect">
                <a:avLst/>
              </a:prstGeom>
              <a:solidFill>
                <a:srgbClr val="12B7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6C6C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5" name="矩形 54">
                <a:extLst>
                  <a:ext uri="{FF2B5EF4-FFF2-40B4-BE49-F238E27FC236}">
                    <a16:creationId xmlns="" xmlns:a16="http://schemas.microsoft.com/office/drawing/2014/main" id="{516EF72B-9406-4F6D-932E-AC079BC2633D}"/>
                  </a:ext>
                </a:extLst>
              </p:cNvPr>
              <p:cNvSpPr/>
              <p:nvPr/>
            </p:nvSpPr>
            <p:spPr>
              <a:xfrm>
                <a:off x="5806545" y="4755276"/>
                <a:ext cx="916521" cy="916521"/>
              </a:xfrm>
              <a:prstGeom prst="rect">
                <a:avLst/>
              </a:prstGeom>
              <a:solidFill>
                <a:srgbClr val="12B7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6C6C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6" name="图标 5">
              <a:extLst>
                <a:ext uri="{FF2B5EF4-FFF2-40B4-BE49-F238E27FC236}">
                  <a16:creationId xmlns="" xmlns:a16="http://schemas.microsoft.com/office/drawing/2014/main" id="{0B9A8A5A-251D-436A-A38B-2F94820FD9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52899" y="3297731"/>
              <a:ext cx="345629" cy="348716"/>
            </a:xfrm>
            <a:custGeom>
              <a:avLst/>
              <a:gdLst>
                <a:gd name="T0" fmla="*/ 68 w 237"/>
                <a:gd name="T1" fmla="*/ 50 h 238"/>
                <a:gd name="T2" fmla="*/ 58 w 237"/>
                <a:gd name="T3" fmla="*/ 59 h 238"/>
                <a:gd name="T4" fmla="*/ 49 w 237"/>
                <a:gd name="T5" fmla="*/ 69 h 238"/>
                <a:gd name="T6" fmla="*/ 43 w 237"/>
                <a:gd name="T7" fmla="*/ 81 h 238"/>
                <a:gd name="T8" fmla="*/ 54 w 237"/>
                <a:gd name="T9" fmla="*/ 86 h 238"/>
                <a:gd name="T10" fmla="*/ 66 w 237"/>
                <a:gd name="T11" fmla="*/ 67 h 238"/>
                <a:gd name="T12" fmla="*/ 75 w 237"/>
                <a:gd name="T13" fmla="*/ 60 h 238"/>
                <a:gd name="T14" fmla="*/ 88 w 237"/>
                <a:gd name="T15" fmla="*/ 47 h 238"/>
                <a:gd name="T16" fmla="*/ 233 w 237"/>
                <a:gd name="T17" fmla="*/ 220 h 238"/>
                <a:gd name="T18" fmla="*/ 190 w 237"/>
                <a:gd name="T19" fmla="*/ 177 h 238"/>
                <a:gd name="T20" fmla="*/ 215 w 237"/>
                <a:gd name="T21" fmla="*/ 108 h 238"/>
                <a:gd name="T22" fmla="*/ 207 w 237"/>
                <a:gd name="T23" fmla="*/ 67 h 238"/>
                <a:gd name="T24" fmla="*/ 183 w 237"/>
                <a:gd name="T25" fmla="*/ 32 h 238"/>
                <a:gd name="T26" fmla="*/ 149 w 237"/>
                <a:gd name="T27" fmla="*/ 9 h 238"/>
                <a:gd name="T28" fmla="*/ 31 w 237"/>
                <a:gd name="T29" fmla="*/ 32 h 238"/>
                <a:gd name="T30" fmla="*/ 0 w 237"/>
                <a:gd name="T31" fmla="*/ 108 h 238"/>
                <a:gd name="T32" fmla="*/ 8 w 237"/>
                <a:gd name="T33" fmla="*/ 149 h 238"/>
                <a:gd name="T34" fmla="*/ 66 w 237"/>
                <a:gd name="T35" fmla="*/ 208 h 238"/>
                <a:gd name="T36" fmla="*/ 66 w 237"/>
                <a:gd name="T37" fmla="*/ 208 h 238"/>
                <a:gd name="T38" fmla="*/ 149 w 237"/>
                <a:gd name="T39" fmla="*/ 208 h 238"/>
                <a:gd name="T40" fmla="*/ 219 w 237"/>
                <a:gd name="T41" fmla="*/ 234 h 238"/>
                <a:gd name="T42" fmla="*/ 233 w 237"/>
                <a:gd name="T43" fmla="*/ 220 h 238"/>
                <a:gd name="T44" fmla="*/ 170 w 237"/>
                <a:gd name="T45" fmla="*/ 170 h 238"/>
                <a:gd name="T46" fmla="*/ 141 w 237"/>
                <a:gd name="T47" fmla="*/ 189 h 238"/>
                <a:gd name="T48" fmla="*/ 74 w 237"/>
                <a:gd name="T49" fmla="*/ 189 h 238"/>
                <a:gd name="T50" fmla="*/ 45 w 237"/>
                <a:gd name="T51" fmla="*/ 170 h 238"/>
                <a:gd name="T52" fmla="*/ 26 w 237"/>
                <a:gd name="T53" fmla="*/ 142 h 238"/>
                <a:gd name="T54" fmla="*/ 19 w 237"/>
                <a:gd name="T55" fmla="*/ 108 h 238"/>
                <a:gd name="T56" fmla="*/ 45 w 237"/>
                <a:gd name="T57" fmla="*/ 46 h 238"/>
                <a:gd name="T58" fmla="*/ 141 w 237"/>
                <a:gd name="T59" fmla="*/ 27 h 238"/>
                <a:gd name="T60" fmla="*/ 170 w 237"/>
                <a:gd name="T61" fmla="*/ 46 h 238"/>
                <a:gd name="T62" fmla="*/ 189 w 237"/>
                <a:gd name="T63" fmla="*/ 75 h 238"/>
                <a:gd name="T64" fmla="*/ 189 w 237"/>
                <a:gd name="T65" fmla="*/ 142 h 238"/>
                <a:gd name="T66" fmla="*/ 171 w 237"/>
                <a:gd name="T67" fmla="*/ 102 h 238"/>
                <a:gd name="T68" fmla="*/ 165 w 237"/>
                <a:gd name="T69" fmla="*/ 108 h 238"/>
                <a:gd name="T70" fmla="*/ 161 w 237"/>
                <a:gd name="T71" fmla="*/ 131 h 238"/>
                <a:gd name="T72" fmla="*/ 130 w 237"/>
                <a:gd name="T73" fmla="*/ 162 h 238"/>
                <a:gd name="T74" fmla="*/ 101 w 237"/>
                <a:gd name="T75" fmla="*/ 172 h 238"/>
                <a:gd name="T76" fmla="*/ 134 w 237"/>
                <a:gd name="T77" fmla="*/ 172 h 238"/>
                <a:gd name="T78" fmla="*/ 172 w 237"/>
                <a:gd name="T79" fmla="*/ 135 h 238"/>
                <a:gd name="T80" fmla="*/ 177 w 237"/>
                <a:gd name="T81" fmla="*/ 1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7" h="238">
                  <a:moveTo>
                    <a:pt x="80" y="44"/>
                  </a:moveTo>
                  <a:cubicBezTo>
                    <a:pt x="76" y="46"/>
                    <a:pt x="72" y="48"/>
                    <a:pt x="68" y="50"/>
                  </a:cubicBezTo>
                  <a:cubicBezTo>
                    <a:pt x="65" y="53"/>
                    <a:pt x="61" y="56"/>
                    <a:pt x="58" y="5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55" y="62"/>
                    <a:pt x="52" y="66"/>
                    <a:pt x="49" y="69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7" y="73"/>
                    <a:pt x="45" y="77"/>
                    <a:pt x="43" y="81"/>
                  </a:cubicBezTo>
                  <a:cubicBezTo>
                    <a:pt x="42" y="84"/>
                    <a:pt x="43" y="87"/>
                    <a:pt x="46" y="89"/>
                  </a:cubicBezTo>
                  <a:cubicBezTo>
                    <a:pt x="49" y="90"/>
                    <a:pt x="53" y="89"/>
                    <a:pt x="54" y="86"/>
                  </a:cubicBezTo>
                  <a:cubicBezTo>
                    <a:pt x="55" y="82"/>
                    <a:pt x="57" y="79"/>
                    <a:pt x="59" y="76"/>
                  </a:cubicBezTo>
                  <a:cubicBezTo>
                    <a:pt x="61" y="73"/>
                    <a:pt x="64" y="70"/>
                    <a:pt x="66" y="67"/>
                  </a:cubicBezTo>
                  <a:cubicBezTo>
                    <a:pt x="66" y="67"/>
                    <a:pt x="66" y="67"/>
                    <a:pt x="66" y="67"/>
                  </a:cubicBezTo>
                  <a:cubicBezTo>
                    <a:pt x="69" y="65"/>
                    <a:pt x="72" y="62"/>
                    <a:pt x="75" y="60"/>
                  </a:cubicBezTo>
                  <a:cubicBezTo>
                    <a:pt x="78" y="58"/>
                    <a:pt x="81" y="56"/>
                    <a:pt x="85" y="55"/>
                  </a:cubicBezTo>
                  <a:cubicBezTo>
                    <a:pt x="88" y="54"/>
                    <a:pt x="89" y="50"/>
                    <a:pt x="88" y="47"/>
                  </a:cubicBezTo>
                  <a:cubicBezTo>
                    <a:pt x="87" y="44"/>
                    <a:pt x="83" y="43"/>
                    <a:pt x="80" y="44"/>
                  </a:cubicBezTo>
                  <a:close/>
                  <a:moveTo>
                    <a:pt x="233" y="220"/>
                  </a:moveTo>
                  <a:cubicBezTo>
                    <a:pt x="233" y="220"/>
                    <a:pt x="233" y="220"/>
                    <a:pt x="233" y="220"/>
                  </a:cubicBezTo>
                  <a:cubicBezTo>
                    <a:pt x="190" y="177"/>
                    <a:pt x="190" y="177"/>
                    <a:pt x="190" y="177"/>
                  </a:cubicBezTo>
                  <a:cubicBezTo>
                    <a:pt x="197" y="169"/>
                    <a:pt x="203" y="159"/>
                    <a:pt x="207" y="149"/>
                  </a:cubicBezTo>
                  <a:cubicBezTo>
                    <a:pt x="212" y="137"/>
                    <a:pt x="215" y="123"/>
                    <a:pt x="215" y="108"/>
                  </a:cubicBezTo>
                  <a:cubicBezTo>
                    <a:pt x="215" y="94"/>
                    <a:pt x="212" y="80"/>
                    <a:pt x="207" y="67"/>
                  </a:cubicBezTo>
                  <a:cubicBezTo>
                    <a:pt x="207" y="67"/>
                    <a:pt x="207" y="67"/>
                    <a:pt x="207" y="67"/>
                  </a:cubicBezTo>
                  <a:cubicBezTo>
                    <a:pt x="202" y="54"/>
                    <a:pt x="194" y="42"/>
                    <a:pt x="184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74" y="22"/>
                    <a:pt x="162" y="14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36" y="3"/>
                    <a:pt x="122" y="0"/>
                    <a:pt x="107" y="0"/>
                  </a:cubicBezTo>
                  <a:cubicBezTo>
                    <a:pt x="78" y="0"/>
                    <a:pt x="51" y="12"/>
                    <a:pt x="31" y="32"/>
                  </a:cubicBezTo>
                  <a:cubicBezTo>
                    <a:pt x="21" y="42"/>
                    <a:pt x="13" y="54"/>
                    <a:pt x="8" y="67"/>
                  </a:cubicBezTo>
                  <a:cubicBezTo>
                    <a:pt x="2" y="80"/>
                    <a:pt x="0" y="94"/>
                    <a:pt x="0" y="108"/>
                  </a:cubicBezTo>
                  <a:cubicBezTo>
                    <a:pt x="0" y="122"/>
                    <a:pt x="2" y="136"/>
                    <a:pt x="8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13" y="162"/>
                    <a:pt x="21" y="174"/>
                    <a:pt x="31" y="184"/>
                  </a:cubicBezTo>
                  <a:cubicBezTo>
                    <a:pt x="41" y="194"/>
                    <a:pt x="53" y="202"/>
                    <a:pt x="66" y="208"/>
                  </a:cubicBezTo>
                  <a:cubicBezTo>
                    <a:pt x="66" y="208"/>
                    <a:pt x="66" y="208"/>
                    <a:pt x="66" y="208"/>
                  </a:cubicBezTo>
                  <a:cubicBezTo>
                    <a:pt x="66" y="208"/>
                    <a:pt x="66" y="208"/>
                    <a:pt x="66" y="208"/>
                  </a:cubicBezTo>
                  <a:cubicBezTo>
                    <a:pt x="79" y="213"/>
                    <a:pt x="93" y="216"/>
                    <a:pt x="107" y="216"/>
                  </a:cubicBezTo>
                  <a:cubicBezTo>
                    <a:pt x="122" y="216"/>
                    <a:pt x="136" y="213"/>
                    <a:pt x="149" y="208"/>
                  </a:cubicBezTo>
                  <a:cubicBezTo>
                    <a:pt x="159" y="203"/>
                    <a:pt x="168" y="198"/>
                    <a:pt x="176" y="191"/>
                  </a:cubicBezTo>
                  <a:cubicBezTo>
                    <a:pt x="219" y="234"/>
                    <a:pt x="219" y="234"/>
                    <a:pt x="219" y="234"/>
                  </a:cubicBezTo>
                  <a:cubicBezTo>
                    <a:pt x="223" y="238"/>
                    <a:pt x="229" y="237"/>
                    <a:pt x="233" y="234"/>
                  </a:cubicBezTo>
                  <a:cubicBezTo>
                    <a:pt x="237" y="230"/>
                    <a:pt x="237" y="223"/>
                    <a:pt x="233" y="220"/>
                  </a:cubicBezTo>
                  <a:close/>
                  <a:moveTo>
                    <a:pt x="170" y="170"/>
                  </a:moveTo>
                  <a:cubicBezTo>
                    <a:pt x="170" y="170"/>
                    <a:pt x="170" y="170"/>
                    <a:pt x="170" y="170"/>
                  </a:cubicBezTo>
                  <a:cubicBezTo>
                    <a:pt x="169" y="170"/>
                    <a:pt x="169" y="170"/>
                    <a:pt x="169" y="170"/>
                  </a:cubicBezTo>
                  <a:cubicBezTo>
                    <a:pt x="161" y="178"/>
                    <a:pt x="152" y="185"/>
                    <a:pt x="141" y="189"/>
                  </a:cubicBezTo>
                  <a:cubicBezTo>
                    <a:pt x="131" y="194"/>
                    <a:pt x="119" y="196"/>
                    <a:pt x="107" y="196"/>
                  </a:cubicBezTo>
                  <a:cubicBezTo>
                    <a:pt x="95" y="196"/>
                    <a:pt x="84" y="194"/>
                    <a:pt x="74" y="189"/>
                  </a:cubicBezTo>
                  <a:cubicBezTo>
                    <a:pt x="74" y="189"/>
                    <a:pt x="74" y="189"/>
                    <a:pt x="74" y="189"/>
                  </a:cubicBezTo>
                  <a:cubicBezTo>
                    <a:pt x="63" y="185"/>
                    <a:pt x="53" y="178"/>
                    <a:pt x="45" y="170"/>
                  </a:cubicBezTo>
                  <a:cubicBezTo>
                    <a:pt x="45" y="170"/>
                    <a:pt x="45" y="170"/>
                    <a:pt x="45" y="170"/>
                  </a:cubicBezTo>
                  <a:cubicBezTo>
                    <a:pt x="37" y="162"/>
                    <a:pt x="30" y="152"/>
                    <a:pt x="26" y="142"/>
                  </a:cubicBezTo>
                  <a:cubicBezTo>
                    <a:pt x="26" y="141"/>
                    <a:pt x="26" y="141"/>
                    <a:pt x="26" y="141"/>
                  </a:cubicBezTo>
                  <a:cubicBezTo>
                    <a:pt x="22" y="131"/>
                    <a:pt x="19" y="120"/>
                    <a:pt x="19" y="108"/>
                  </a:cubicBezTo>
                  <a:cubicBezTo>
                    <a:pt x="19" y="96"/>
                    <a:pt x="22" y="85"/>
                    <a:pt x="26" y="74"/>
                  </a:cubicBezTo>
                  <a:cubicBezTo>
                    <a:pt x="30" y="64"/>
                    <a:pt x="37" y="54"/>
                    <a:pt x="45" y="46"/>
                  </a:cubicBezTo>
                  <a:cubicBezTo>
                    <a:pt x="61" y="30"/>
                    <a:pt x="83" y="20"/>
                    <a:pt x="107" y="20"/>
                  </a:cubicBezTo>
                  <a:cubicBezTo>
                    <a:pt x="119" y="20"/>
                    <a:pt x="131" y="22"/>
                    <a:pt x="141" y="27"/>
                  </a:cubicBezTo>
                  <a:cubicBezTo>
                    <a:pt x="152" y="31"/>
                    <a:pt x="161" y="38"/>
                    <a:pt x="170" y="46"/>
                  </a:cubicBezTo>
                  <a:cubicBezTo>
                    <a:pt x="170" y="46"/>
                    <a:pt x="170" y="46"/>
                    <a:pt x="170" y="46"/>
                  </a:cubicBezTo>
                  <a:cubicBezTo>
                    <a:pt x="178" y="54"/>
                    <a:pt x="184" y="64"/>
                    <a:pt x="189" y="74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93" y="85"/>
                    <a:pt x="195" y="96"/>
                    <a:pt x="195" y="108"/>
                  </a:cubicBezTo>
                  <a:cubicBezTo>
                    <a:pt x="195" y="120"/>
                    <a:pt x="193" y="131"/>
                    <a:pt x="189" y="142"/>
                  </a:cubicBezTo>
                  <a:cubicBezTo>
                    <a:pt x="184" y="152"/>
                    <a:pt x="178" y="162"/>
                    <a:pt x="170" y="170"/>
                  </a:cubicBezTo>
                  <a:close/>
                  <a:moveTo>
                    <a:pt x="171" y="102"/>
                  </a:moveTo>
                  <a:cubicBezTo>
                    <a:pt x="171" y="102"/>
                    <a:pt x="171" y="102"/>
                    <a:pt x="171" y="102"/>
                  </a:cubicBezTo>
                  <a:cubicBezTo>
                    <a:pt x="168" y="102"/>
                    <a:pt x="165" y="105"/>
                    <a:pt x="165" y="108"/>
                  </a:cubicBezTo>
                  <a:cubicBezTo>
                    <a:pt x="165" y="116"/>
                    <a:pt x="164" y="123"/>
                    <a:pt x="161" y="130"/>
                  </a:cubicBezTo>
                  <a:cubicBezTo>
                    <a:pt x="161" y="131"/>
                    <a:pt x="161" y="131"/>
                    <a:pt x="161" y="131"/>
                  </a:cubicBezTo>
                  <a:cubicBezTo>
                    <a:pt x="158" y="137"/>
                    <a:pt x="154" y="143"/>
                    <a:pt x="148" y="149"/>
                  </a:cubicBezTo>
                  <a:cubicBezTo>
                    <a:pt x="143" y="154"/>
                    <a:pt x="136" y="159"/>
                    <a:pt x="130" y="162"/>
                  </a:cubicBezTo>
                  <a:cubicBezTo>
                    <a:pt x="122" y="164"/>
                    <a:pt x="115" y="166"/>
                    <a:pt x="107" y="166"/>
                  </a:cubicBezTo>
                  <a:cubicBezTo>
                    <a:pt x="104" y="166"/>
                    <a:pt x="101" y="169"/>
                    <a:pt x="101" y="172"/>
                  </a:cubicBezTo>
                  <a:cubicBezTo>
                    <a:pt x="101" y="175"/>
                    <a:pt x="104" y="178"/>
                    <a:pt x="107" y="178"/>
                  </a:cubicBezTo>
                  <a:cubicBezTo>
                    <a:pt x="116" y="178"/>
                    <a:pt x="125" y="176"/>
                    <a:pt x="134" y="172"/>
                  </a:cubicBezTo>
                  <a:cubicBezTo>
                    <a:pt x="142" y="169"/>
                    <a:pt x="150" y="164"/>
                    <a:pt x="157" y="157"/>
                  </a:cubicBezTo>
                  <a:cubicBezTo>
                    <a:pt x="163" y="151"/>
                    <a:pt x="168" y="143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5" y="126"/>
                    <a:pt x="177" y="117"/>
                    <a:pt x="177" y="108"/>
                  </a:cubicBezTo>
                  <a:cubicBezTo>
                    <a:pt x="177" y="105"/>
                    <a:pt x="174" y="102"/>
                    <a:pt x="171" y="102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图标 6">
              <a:extLst>
                <a:ext uri="{FF2B5EF4-FFF2-40B4-BE49-F238E27FC236}">
                  <a16:creationId xmlns="" xmlns:a16="http://schemas.microsoft.com/office/drawing/2014/main" id="{3F51543A-27AA-4F28-8EE5-63DC8925A3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7369" y="3041239"/>
              <a:ext cx="374946" cy="320942"/>
            </a:xfrm>
            <a:custGeom>
              <a:avLst/>
              <a:gdLst>
                <a:gd name="T0" fmla="*/ 247 w 257"/>
                <a:gd name="T1" fmla="*/ 0 h 219"/>
                <a:gd name="T2" fmla="*/ 10 w 257"/>
                <a:gd name="T3" fmla="*/ 0 h 219"/>
                <a:gd name="T4" fmla="*/ 0 w 257"/>
                <a:gd name="T5" fmla="*/ 10 h 219"/>
                <a:gd name="T6" fmla="*/ 0 w 257"/>
                <a:gd name="T7" fmla="*/ 210 h 219"/>
                <a:gd name="T8" fmla="*/ 10 w 257"/>
                <a:gd name="T9" fmla="*/ 219 h 219"/>
                <a:gd name="T10" fmla="*/ 247 w 257"/>
                <a:gd name="T11" fmla="*/ 219 h 219"/>
                <a:gd name="T12" fmla="*/ 257 w 257"/>
                <a:gd name="T13" fmla="*/ 210 h 219"/>
                <a:gd name="T14" fmla="*/ 257 w 257"/>
                <a:gd name="T15" fmla="*/ 10 h 219"/>
                <a:gd name="T16" fmla="*/ 247 w 257"/>
                <a:gd name="T17" fmla="*/ 0 h 219"/>
                <a:gd name="T18" fmla="*/ 237 w 257"/>
                <a:gd name="T19" fmla="*/ 200 h 219"/>
                <a:gd name="T20" fmla="*/ 237 w 257"/>
                <a:gd name="T21" fmla="*/ 200 h 219"/>
                <a:gd name="T22" fmla="*/ 20 w 257"/>
                <a:gd name="T23" fmla="*/ 200 h 219"/>
                <a:gd name="T24" fmla="*/ 20 w 257"/>
                <a:gd name="T25" fmla="*/ 178 h 219"/>
                <a:gd name="T26" fmla="*/ 71 w 257"/>
                <a:gd name="T27" fmla="*/ 127 h 219"/>
                <a:gd name="T28" fmla="*/ 106 w 257"/>
                <a:gd name="T29" fmla="*/ 162 h 219"/>
                <a:gd name="T30" fmla="*/ 106 w 257"/>
                <a:gd name="T31" fmla="*/ 162 h 219"/>
                <a:gd name="T32" fmla="*/ 106 w 257"/>
                <a:gd name="T33" fmla="*/ 163 h 219"/>
                <a:gd name="T34" fmla="*/ 107 w 257"/>
                <a:gd name="T35" fmla="*/ 163 h 219"/>
                <a:gd name="T36" fmla="*/ 127 w 257"/>
                <a:gd name="T37" fmla="*/ 183 h 219"/>
                <a:gd name="T38" fmla="*/ 136 w 257"/>
                <a:gd name="T39" fmla="*/ 183 h 219"/>
                <a:gd name="T40" fmla="*/ 136 w 257"/>
                <a:gd name="T41" fmla="*/ 175 h 219"/>
                <a:gd name="T42" fmla="*/ 119 w 257"/>
                <a:gd name="T43" fmla="*/ 158 h 219"/>
                <a:gd name="T44" fmla="*/ 167 w 257"/>
                <a:gd name="T45" fmla="*/ 110 h 219"/>
                <a:gd name="T46" fmla="*/ 237 w 257"/>
                <a:gd name="T47" fmla="*/ 181 h 219"/>
                <a:gd name="T48" fmla="*/ 237 w 257"/>
                <a:gd name="T49" fmla="*/ 200 h 219"/>
                <a:gd name="T50" fmla="*/ 237 w 257"/>
                <a:gd name="T51" fmla="*/ 164 h 219"/>
                <a:gd name="T52" fmla="*/ 237 w 257"/>
                <a:gd name="T53" fmla="*/ 164 h 219"/>
                <a:gd name="T54" fmla="*/ 171 w 257"/>
                <a:gd name="T55" fmla="*/ 98 h 219"/>
                <a:gd name="T56" fmla="*/ 163 w 257"/>
                <a:gd name="T57" fmla="*/ 98 h 219"/>
                <a:gd name="T58" fmla="*/ 110 w 257"/>
                <a:gd name="T59" fmla="*/ 150 h 219"/>
                <a:gd name="T60" fmla="*/ 75 w 257"/>
                <a:gd name="T61" fmla="*/ 114 h 219"/>
                <a:gd name="T62" fmla="*/ 67 w 257"/>
                <a:gd name="T63" fmla="*/ 114 h 219"/>
                <a:gd name="T64" fmla="*/ 20 w 257"/>
                <a:gd name="T65" fmla="*/ 161 h 219"/>
                <a:gd name="T66" fmla="*/ 20 w 257"/>
                <a:gd name="T67" fmla="*/ 20 h 219"/>
                <a:gd name="T68" fmla="*/ 237 w 257"/>
                <a:gd name="T69" fmla="*/ 20 h 219"/>
                <a:gd name="T70" fmla="*/ 237 w 257"/>
                <a:gd name="T71" fmla="*/ 164 h 219"/>
                <a:gd name="T72" fmla="*/ 75 w 257"/>
                <a:gd name="T73" fmla="*/ 99 h 219"/>
                <a:gd name="T74" fmla="*/ 75 w 257"/>
                <a:gd name="T75" fmla="*/ 99 h 219"/>
                <a:gd name="T76" fmla="*/ 109 w 257"/>
                <a:gd name="T77" fmla="*/ 65 h 219"/>
                <a:gd name="T78" fmla="*/ 75 w 257"/>
                <a:gd name="T79" fmla="*/ 30 h 219"/>
                <a:gd name="T80" fmla="*/ 40 w 257"/>
                <a:gd name="T81" fmla="*/ 65 h 219"/>
                <a:gd name="T82" fmla="*/ 75 w 257"/>
                <a:gd name="T83" fmla="*/ 99 h 219"/>
                <a:gd name="T84" fmla="*/ 75 w 257"/>
                <a:gd name="T85" fmla="*/ 42 h 219"/>
                <a:gd name="T86" fmla="*/ 75 w 257"/>
                <a:gd name="T87" fmla="*/ 42 h 219"/>
                <a:gd name="T88" fmla="*/ 97 w 257"/>
                <a:gd name="T89" fmla="*/ 65 h 219"/>
                <a:gd name="T90" fmla="*/ 75 w 257"/>
                <a:gd name="T91" fmla="*/ 87 h 219"/>
                <a:gd name="T92" fmla="*/ 52 w 257"/>
                <a:gd name="T93" fmla="*/ 65 h 219"/>
                <a:gd name="T94" fmla="*/ 75 w 257"/>
                <a:gd name="T95" fmla="*/ 4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57" h="219">
                  <a:moveTo>
                    <a:pt x="247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0" y="215"/>
                    <a:pt x="4" y="219"/>
                    <a:pt x="10" y="219"/>
                  </a:cubicBezTo>
                  <a:cubicBezTo>
                    <a:pt x="247" y="219"/>
                    <a:pt x="247" y="219"/>
                    <a:pt x="247" y="219"/>
                  </a:cubicBezTo>
                  <a:cubicBezTo>
                    <a:pt x="253" y="219"/>
                    <a:pt x="257" y="215"/>
                    <a:pt x="257" y="210"/>
                  </a:cubicBezTo>
                  <a:cubicBezTo>
                    <a:pt x="257" y="10"/>
                    <a:pt x="257" y="10"/>
                    <a:pt x="257" y="10"/>
                  </a:cubicBezTo>
                  <a:cubicBezTo>
                    <a:pt x="257" y="4"/>
                    <a:pt x="253" y="0"/>
                    <a:pt x="247" y="0"/>
                  </a:cubicBezTo>
                  <a:close/>
                  <a:moveTo>
                    <a:pt x="237" y="200"/>
                  </a:moveTo>
                  <a:cubicBezTo>
                    <a:pt x="237" y="200"/>
                    <a:pt x="237" y="200"/>
                    <a:pt x="237" y="200"/>
                  </a:cubicBezTo>
                  <a:cubicBezTo>
                    <a:pt x="20" y="200"/>
                    <a:pt x="20" y="200"/>
                    <a:pt x="20" y="200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3"/>
                    <a:pt x="106" y="163"/>
                    <a:pt x="106" y="163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30" y="186"/>
                    <a:pt x="133" y="186"/>
                    <a:pt x="136" y="183"/>
                  </a:cubicBezTo>
                  <a:cubicBezTo>
                    <a:pt x="138" y="181"/>
                    <a:pt x="138" y="177"/>
                    <a:pt x="136" y="175"/>
                  </a:cubicBezTo>
                  <a:cubicBezTo>
                    <a:pt x="119" y="158"/>
                    <a:pt x="119" y="158"/>
                    <a:pt x="119" y="158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237" y="181"/>
                    <a:pt x="237" y="181"/>
                    <a:pt x="237" y="181"/>
                  </a:cubicBezTo>
                  <a:cubicBezTo>
                    <a:pt x="237" y="200"/>
                    <a:pt x="237" y="200"/>
                    <a:pt x="237" y="200"/>
                  </a:cubicBezTo>
                  <a:close/>
                  <a:moveTo>
                    <a:pt x="237" y="164"/>
                  </a:moveTo>
                  <a:cubicBezTo>
                    <a:pt x="237" y="164"/>
                    <a:pt x="237" y="164"/>
                    <a:pt x="237" y="164"/>
                  </a:cubicBezTo>
                  <a:cubicBezTo>
                    <a:pt x="171" y="98"/>
                    <a:pt x="171" y="98"/>
                    <a:pt x="171" y="98"/>
                  </a:cubicBezTo>
                  <a:cubicBezTo>
                    <a:pt x="169" y="95"/>
                    <a:pt x="165" y="95"/>
                    <a:pt x="163" y="98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3" y="112"/>
                    <a:pt x="69" y="112"/>
                    <a:pt x="67" y="114"/>
                  </a:cubicBezTo>
                  <a:cubicBezTo>
                    <a:pt x="20" y="161"/>
                    <a:pt x="20" y="161"/>
                    <a:pt x="20" y="16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37" y="20"/>
                    <a:pt x="237" y="20"/>
                    <a:pt x="237" y="20"/>
                  </a:cubicBezTo>
                  <a:cubicBezTo>
                    <a:pt x="237" y="164"/>
                    <a:pt x="237" y="164"/>
                    <a:pt x="237" y="164"/>
                  </a:cubicBezTo>
                  <a:close/>
                  <a:moveTo>
                    <a:pt x="75" y="99"/>
                  </a:moveTo>
                  <a:cubicBezTo>
                    <a:pt x="75" y="99"/>
                    <a:pt x="75" y="99"/>
                    <a:pt x="75" y="99"/>
                  </a:cubicBezTo>
                  <a:cubicBezTo>
                    <a:pt x="94" y="99"/>
                    <a:pt x="109" y="84"/>
                    <a:pt x="109" y="65"/>
                  </a:cubicBezTo>
                  <a:cubicBezTo>
                    <a:pt x="109" y="46"/>
                    <a:pt x="94" y="30"/>
                    <a:pt x="75" y="30"/>
                  </a:cubicBezTo>
                  <a:cubicBezTo>
                    <a:pt x="56" y="30"/>
                    <a:pt x="40" y="46"/>
                    <a:pt x="40" y="65"/>
                  </a:cubicBezTo>
                  <a:cubicBezTo>
                    <a:pt x="40" y="84"/>
                    <a:pt x="56" y="99"/>
                    <a:pt x="75" y="99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87" y="42"/>
                    <a:pt x="97" y="52"/>
                    <a:pt x="97" y="65"/>
                  </a:cubicBezTo>
                  <a:cubicBezTo>
                    <a:pt x="97" y="77"/>
                    <a:pt x="87" y="87"/>
                    <a:pt x="75" y="87"/>
                  </a:cubicBezTo>
                  <a:cubicBezTo>
                    <a:pt x="62" y="87"/>
                    <a:pt x="52" y="77"/>
                    <a:pt x="52" y="65"/>
                  </a:cubicBezTo>
                  <a:cubicBezTo>
                    <a:pt x="52" y="52"/>
                    <a:pt x="62" y="42"/>
                    <a:pt x="75" y="42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8" name="图标 7">
              <a:extLst>
                <a:ext uri="{FF2B5EF4-FFF2-40B4-BE49-F238E27FC236}">
                  <a16:creationId xmlns="" xmlns:a16="http://schemas.microsoft.com/office/drawing/2014/main" id="{68093FCB-92EA-40E9-9B53-A2B2D2160F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7408" y="2161560"/>
              <a:ext cx="456408" cy="522833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图标 8">
              <a:extLst>
                <a:ext uri="{FF2B5EF4-FFF2-40B4-BE49-F238E27FC236}">
                  <a16:creationId xmlns="" xmlns:a16="http://schemas.microsoft.com/office/drawing/2014/main" id="{196B9E01-09BA-4FF7-BD1B-D32332874C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9920" y="3135514"/>
              <a:ext cx="261198" cy="251564"/>
            </a:xfrm>
            <a:custGeom>
              <a:avLst/>
              <a:gdLst>
                <a:gd name="T0" fmla="*/ 139 w 258"/>
                <a:gd name="T1" fmla="*/ 8 h 248"/>
                <a:gd name="T2" fmla="*/ 165 w 258"/>
                <a:gd name="T3" fmla="*/ 88 h 248"/>
                <a:gd name="T4" fmla="*/ 248 w 258"/>
                <a:gd name="T5" fmla="*/ 88 h 248"/>
                <a:gd name="T6" fmla="*/ 258 w 258"/>
                <a:gd name="T7" fmla="*/ 97 h 248"/>
                <a:gd name="T8" fmla="*/ 254 w 258"/>
                <a:gd name="T9" fmla="*/ 105 h 248"/>
                <a:gd name="T10" fmla="*/ 254 w 258"/>
                <a:gd name="T11" fmla="*/ 105 h 248"/>
                <a:gd name="T12" fmla="*/ 186 w 258"/>
                <a:gd name="T13" fmla="*/ 154 h 248"/>
                <a:gd name="T14" fmla="*/ 212 w 258"/>
                <a:gd name="T15" fmla="*/ 234 h 248"/>
                <a:gd name="T16" fmla="*/ 206 w 258"/>
                <a:gd name="T17" fmla="*/ 246 h 248"/>
                <a:gd name="T18" fmla="*/ 197 w 258"/>
                <a:gd name="T19" fmla="*/ 245 h 248"/>
                <a:gd name="T20" fmla="*/ 129 w 258"/>
                <a:gd name="T21" fmla="*/ 196 h 248"/>
                <a:gd name="T22" fmla="*/ 62 w 258"/>
                <a:gd name="T23" fmla="*/ 245 h 248"/>
                <a:gd name="T24" fmla="*/ 48 w 258"/>
                <a:gd name="T25" fmla="*/ 243 h 248"/>
                <a:gd name="T26" fmla="*/ 47 w 258"/>
                <a:gd name="T27" fmla="*/ 233 h 248"/>
                <a:gd name="T28" fmla="*/ 73 w 258"/>
                <a:gd name="T29" fmla="*/ 154 h 248"/>
                <a:gd name="T30" fmla="*/ 5 w 258"/>
                <a:gd name="T31" fmla="*/ 105 h 248"/>
                <a:gd name="T32" fmla="*/ 3 w 258"/>
                <a:gd name="T33" fmla="*/ 92 h 248"/>
                <a:gd name="T34" fmla="*/ 11 w 258"/>
                <a:gd name="T35" fmla="*/ 88 h 248"/>
                <a:gd name="T36" fmla="*/ 94 w 258"/>
                <a:gd name="T37" fmla="*/ 88 h 248"/>
                <a:gd name="T38" fmla="*/ 120 w 258"/>
                <a:gd name="T39" fmla="*/ 8 h 248"/>
                <a:gd name="T40" fmla="*/ 132 w 258"/>
                <a:gd name="T41" fmla="*/ 2 h 248"/>
                <a:gd name="T42" fmla="*/ 139 w 258"/>
                <a:gd name="T43" fmla="*/ 8 h 248"/>
                <a:gd name="T44" fmla="*/ 139 w 258"/>
                <a:gd name="T45" fmla="*/ 8 h 248"/>
                <a:gd name="T46" fmla="*/ 148 w 258"/>
                <a:gd name="T47" fmla="*/ 101 h 248"/>
                <a:gd name="T48" fmla="*/ 148 w 258"/>
                <a:gd name="T49" fmla="*/ 101 h 248"/>
                <a:gd name="T50" fmla="*/ 129 w 258"/>
                <a:gd name="T51" fmla="*/ 43 h 248"/>
                <a:gd name="T52" fmla="*/ 111 w 258"/>
                <a:gd name="T53" fmla="*/ 100 h 248"/>
                <a:gd name="T54" fmla="*/ 102 w 258"/>
                <a:gd name="T55" fmla="*/ 107 h 248"/>
                <a:gd name="T56" fmla="*/ 41 w 258"/>
                <a:gd name="T57" fmla="*/ 107 h 248"/>
                <a:gd name="T58" fmla="*/ 90 w 258"/>
                <a:gd name="T59" fmla="*/ 143 h 248"/>
                <a:gd name="T60" fmla="*/ 94 w 258"/>
                <a:gd name="T61" fmla="*/ 154 h 248"/>
                <a:gd name="T62" fmla="*/ 75 w 258"/>
                <a:gd name="T63" fmla="*/ 211 h 248"/>
                <a:gd name="T64" fmla="*/ 123 w 258"/>
                <a:gd name="T65" fmla="*/ 176 h 248"/>
                <a:gd name="T66" fmla="*/ 135 w 258"/>
                <a:gd name="T67" fmla="*/ 175 h 248"/>
                <a:gd name="T68" fmla="*/ 184 w 258"/>
                <a:gd name="T69" fmla="*/ 211 h 248"/>
                <a:gd name="T70" fmla="*/ 165 w 258"/>
                <a:gd name="T71" fmla="*/ 154 h 248"/>
                <a:gd name="T72" fmla="*/ 169 w 258"/>
                <a:gd name="T73" fmla="*/ 143 h 248"/>
                <a:gd name="T74" fmla="*/ 217 w 258"/>
                <a:gd name="T75" fmla="*/ 107 h 248"/>
                <a:gd name="T76" fmla="*/ 158 w 258"/>
                <a:gd name="T77" fmla="*/ 107 h 248"/>
                <a:gd name="T78" fmla="*/ 148 w 258"/>
                <a:gd name="T79" fmla="*/ 10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8" h="248">
                  <a:moveTo>
                    <a:pt x="139" y="8"/>
                  </a:moveTo>
                  <a:cubicBezTo>
                    <a:pt x="165" y="88"/>
                    <a:pt x="165" y="88"/>
                    <a:pt x="165" y="88"/>
                  </a:cubicBezTo>
                  <a:cubicBezTo>
                    <a:pt x="248" y="88"/>
                    <a:pt x="248" y="88"/>
                    <a:pt x="248" y="88"/>
                  </a:cubicBezTo>
                  <a:cubicBezTo>
                    <a:pt x="254" y="88"/>
                    <a:pt x="258" y="92"/>
                    <a:pt x="258" y="97"/>
                  </a:cubicBezTo>
                  <a:cubicBezTo>
                    <a:pt x="258" y="101"/>
                    <a:pt x="256" y="104"/>
                    <a:pt x="254" y="105"/>
                  </a:cubicBezTo>
                  <a:cubicBezTo>
                    <a:pt x="254" y="105"/>
                    <a:pt x="254" y="105"/>
                    <a:pt x="254" y="105"/>
                  </a:cubicBezTo>
                  <a:cubicBezTo>
                    <a:pt x="186" y="154"/>
                    <a:pt x="186" y="154"/>
                    <a:pt x="186" y="154"/>
                  </a:cubicBezTo>
                  <a:cubicBezTo>
                    <a:pt x="212" y="234"/>
                    <a:pt x="212" y="234"/>
                    <a:pt x="212" y="234"/>
                  </a:cubicBezTo>
                  <a:cubicBezTo>
                    <a:pt x="214" y="239"/>
                    <a:pt x="211" y="245"/>
                    <a:pt x="206" y="246"/>
                  </a:cubicBezTo>
                  <a:cubicBezTo>
                    <a:pt x="203" y="247"/>
                    <a:pt x="199" y="247"/>
                    <a:pt x="197" y="245"/>
                  </a:cubicBezTo>
                  <a:cubicBezTo>
                    <a:pt x="129" y="196"/>
                    <a:pt x="129" y="196"/>
                    <a:pt x="129" y="196"/>
                  </a:cubicBezTo>
                  <a:cubicBezTo>
                    <a:pt x="62" y="245"/>
                    <a:pt x="62" y="245"/>
                    <a:pt x="62" y="245"/>
                  </a:cubicBezTo>
                  <a:cubicBezTo>
                    <a:pt x="57" y="248"/>
                    <a:pt x="51" y="247"/>
                    <a:pt x="48" y="243"/>
                  </a:cubicBezTo>
                  <a:cubicBezTo>
                    <a:pt x="46" y="240"/>
                    <a:pt x="46" y="236"/>
                    <a:pt x="47" y="233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1" y="102"/>
                    <a:pt x="0" y="96"/>
                    <a:pt x="3" y="92"/>
                  </a:cubicBezTo>
                  <a:cubicBezTo>
                    <a:pt x="5" y="89"/>
                    <a:pt x="8" y="88"/>
                    <a:pt x="11" y="88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2" y="3"/>
                    <a:pt x="127" y="0"/>
                    <a:pt x="132" y="2"/>
                  </a:cubicBezTo>
                  <a:cubicBezTo>
                    <a:pt x="136" y="3"/>
                    <a:pt x="138" y="5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48" y="101"/>
                  </a:moveTo>
                  <a:cubicBezTo>
                    <a:pt x="148" y="101"/>
                    <a:pt x="148" y="101"/>
                    <a:pt x="148" y="101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10" y="104"/>
                    <a:pt x="106" y="107"/>
                    <a:pt x="102" y="107"/>
                  </a:cubicBezTo>
                  <a:cubicBezTo>
                    <a:pt x="41" y="107"/>
                    <a:pt x="41" y="107"/>
                    <a:pt x="41" y="107"/>
                  </a:cubicBezTo>
                  <a:cubicBezTo>
                    <a:pt x="90" y="143"/>
                    <a:pt x="90" y="143"/>
                    <a:pt x="90" y="143"/>
                  </a:cubicBezTo>
                  <a:cubicBezTo>
                    <a:pt x="93" y="145"/>
                    <a:pt x="95" y="149"/>
                    <a:pt x="94" y="154"/>
                  </a:cubicBezTo>
                  <a:cubicBezTo>
                    <a:pt x="75" y="211"/>
                    <a:pt x="75" y="211"/>
                    <a:pt x="75" y="211"/>
                  </a:cubicBezTo>
                  <a:cubicBezTo>
                    <a:pt x="123" y="176"/>
                    <a:pt x="123" y="176"/>
                    <a:pt x="123" y="176"/>
                  </a:cubicBezTo>
                  <a:cubicBezTo>
                    <a:pt x="127" y="173"/>
                    <a:pt x="132" y="173"/>
                    <a:pt x="135" y="175"/>
                  </a:cubicBezTo>
                  <a:cubicBezTo>
                    <a:pt x="184" y="211"/>
                    <a:pt x="184" y="211"/>
                    <a:pt x="184" y="211"/>
                  </a:cubicBezTo>
                  <a:cubicBezTo>
                    <a:pt x="165" y="154"/>
                    <a:pt x="165" y="154"/>
                    <a:pt x="165" y="154"/>
                  </a:cubicBezTo>
                  <a:cubicBezTo>
                    <a:pt x="164" y="150"/>
                    <a:pt x="165" y="145"/>
                    <a:pt x="169" y="143"/>
                  </a:cubicBezTo>
                  <a:cubicBezTo>
                    <a:pt x="217" y="107"/>
                    <a:pt x="217" y="107"/>
                    <a:pt x="21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4" y="108"/>
                    <a:pt x="149" y="105"/>
                    <a:pt x="148" y="101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图标 9">
              <a:extLst>
                <a:ext uri="{FF2B5EF4-FFF2-40B4-BE49-F238E27FC236}">
                  <a16:creationId xmlns="" xmlns:a16="http://schemas.microsoft.com/office/drawing/2014/main" id="{4FB0C19A-9A07-4237-9C0D-3FA5DA3B69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67107" y="3287098"/>
              <a:ext cx="262269" cy="236578"/>
            </a:xfrm>
            <a:custGeom>
              <a:avLst/>
              <a:gdLst>
                <a:gd name="T0" fmla="*/ 122 w 259"/>
                <a:gd name="T1" fmla="*/ 229 h 233"/>
                <a:gd name="T2" fmla="*/ 24 w 259"/>
                <a:gd name="T3" fmla="*/ 131 h 233"/>
                <a:gd name="T4" fmla="*/ 3 w 259"/>
                <a:gd name="T5" fmla="*/ 95 h 233"/>
                <a:gd name="T6" fmla="*/ 5 w 259"/>
                <a:gd name="T7" fmla="*/ 56 h 233"/>
                <a:gd name="T8" fmla="*/ 24 w 259"/>
                <a:gd name="T9" fmla="*/ 24 h 233"/>
                <a:gd name="T10" fmla="*/ 56 w 259"/>
                <a:gd name="T11" fmla="*/ 5 h 233"/>
                <a:gd name="T12" fmla="*/ 97 w 259"/>
                <a:gd name="T13" fmla="*/ 4 h 233"/>
                <a:gd name="T14" fmla="*/ 129 w 259"/>
                <a:gd name="T15" fmla="*/ 20 h 233"/>
                <a:gd name="T16" fmla="*/ 162 w 259"/>
                <a:gd name="T17" fmla="*/ 4 h 233"/>
                <a:gd name="T18" fmla="*/ 203 w 259"/>
                <a:gd name="T19" fmla="*/ 5 h 233"/>
                <a:gd name="T20" fmla="*/ 235 w 259"/>
                <a:gd name="T21" fmla="*/ 24 h 233"/>
                <a:gd name="T22" fmla="*/ 254 w 259"/>
                <a:gd name="T23" fmla="*/ 56 h 233"/>
                <a:gd name="T24" fmla="*/ 254 w 259"/>
                <a:gd name="T25" fmla="*/ 56 h 233"/>
                <a:gd name="T26" fmla="*/ 256 w 259"/>
                <a:gd name="T27" fmla="*/ 95 h 233"/>
                <a:gd name="T28" fmla="*/ 235 w 259"/>
                <a:gd name="T29" fmla="*/ 131 h 233"/>
                <a:gd name="T30" fmla="*/ 234 w 259"/>
                <a:gd name="T31" fmla="*/ 131 h 233"/>
                <a:gd name="T32" fmla="*/ 136 w 259"/>
                <a:gd name="T33" fmla="*/ 229 h 233"/>
                <a:gd name="T34" fmla="*/ 123 w 259"/>
                <a:gd name="T35" fmla="*/ 229 h 233"/>
                <a:gd name="T36" fmla="*/ 122 w 259"/>
                <a:gd name="T37" fmla="*/ 229 h 233"/>
                <a:gd name="T38" fmla="*/ 141 w 259"/>
                <a:gd name="T39" fmla="*/ 36 h 233"/>
                <a:gd name="T40" fmla="*/ 141 w 259"/>
                <a:gd name="T41" fmla="*/ 36 h 233"/>
                <a:gd name="T42" fmla="*/ 141 w 259"/>
                <a:gd name="T43" fmla="*/ 36 h 233"/>
                <a:gd name="T44" fmla="*/ 110 w 259"/>
                <a:gd name="T45" fmla="*/ 68 h 233"/>
                <a:gd name="T46" fmla="*/ 101 w 259"/>
                <a:gd name="T47" fmla="*/ 68 h 233"/>
                <a:gd name="T48" fmla="*/ 101 w 259"/>
                <a:gd name="T49" fmla="*/ 60 h 233"/>
                <a:gd name="T50" fmla="*/ 121 w 259"/>
                <a:gd name="T51" fmla="*/ 40 h 233"/>
                <a:gd name="T52" fmla="*/ 121 w 259"/>
                <a:gd name="T53" fmla="*/ 39 h 233"/>
                <a:gd name="T54" fmla="*/ 92 w 259"/>
                <a:gd name="T55" fmla="*/ 23 h 233"/>
                <a:gd name="T56" fmla="*/ 62 w 259"/>
                <a:gd name="T57" fmla="*/ 23 h 233"/>
                <a:gd name="T58" fmla="*/ 38 w 259"/>
                <a:gd name="T59" fmla="*/ 38 h 233"/>
                <a:gd name="T60" fmla="*/ 23 w 259"/>
                <a:gd name="T61" fmla="*/ 62 h 233"/>
                <a:gd name="T62" fmla="*/ 22 w 259"/>
                <a:gd name="T63" fmla="*/ 90 h 233"/>
                <a:gd name="T64" fmla="*/ 38 w 259"/>
                <a:gd name="T65" fmla="*/ 117 h 233"/>
                <a:gd name="T66" fmla="*/ 129 w 259"/>
                <a:gd name="T67" fmla="*/ 208 h 233"/>
                <a:gd name="T68" fmla="*/ 220 w 259"/>
                <a:gd name="T69" fmla="*/ 117 h 233"/>
                <a:gd name="T70" fmla="*/ 221 w 259"/>
                <a:gd name="T71" fmla="*/ 117 h 233"/>
                <a:gd name="T72" fmla="*/ 237 w 259"/>
                <a:gd name="T73" fmla="*/ 90 h 233"/>
                <a:gd name="T74" fmla="*/ 236 w 259"/>
                <a:gd name="T75" fmla="*/ 62 h 233"/>
                <a:gd name="T76" fmla="*/ 236 w 259"/>
                <a:gd name="T77" fmla="*/ 62 h 233"/>
                <a:gd name="T78" fmla="*/ 221 w 259"/>
                <a:gd name="T79" fmla="*/ 38 h 233"/>
                <a:gd name="T80" fmla="*/ 197 w 259"/>
                <a:gd name="T81" fmla="*/ 23 h 233"/>
                <a:gd name="T82" fmla="*/ 167 w 259"/>
                <a:gd name="T83" fmla="*/ 23 h 233"/>
                <a:gd name="T84" fmla="*/ 141 w 259"/>
                <a:gd name="T85" fmla="*/ 36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9" h="233">
                  <a:moveTo>
                    <a:pt x="122" y="229"/>
                  </a:moveTo>
                  <a:cubicBezTo>
                    <a:pt x="24" y="131"/>
                    <a:pt x="24" y="131"/>
                    <a:pt x="24" y="131"/>
                  </a:cubicBezTo>
                  <a:cubicBezTo>
                    <a:pt x="14" y="121"/>
                    <a:pt x="7" y="108"/>
                    <a:pt x="3" y="95"/>
                  </a:cubicBezTo>
                  <a:cubicBezTo>
                    <a:pt x="0" y="83"/>
                    <a:pt x="0" y="69"/>
                    <a:pt x="5" y="56"/>
                  </a:cubicBezTo>
                  <a:cubicBezTo>
                    <a:pt x="9" y="44"/>
                    <a:pt x="15" y="33"/>
                    <a:pt x="24" y="24"/>
                  </a:cubicBezTo>
                  <a:cubicBezTo>
                    <a:pt x="33" y="15"/>
                    <a:pt x="44" y="8"/>
                    <a:pt x="56" y="5"/>
                  </a:cubicBezTo>
                  <a:cubicBezTo>
                    <a:pt x="70" y="0"/>
                    <a:pt x="84" y="0"/>
                    <a:pt x="97" y="4"/>
                  </a:cubicBezTo>
                  <a:cubicBezTo>
                    <a:pt x="109" y="7"/>
                    <a:pt x="120" y="12"/>
                    <a:pt x="129" y="20"/>
                  </a:cubicBezTo>
                  <a:cubicBezTo>
                    <a:pt x="139" y="12"/>
                    <a:pt x="150" y="7"/>
                    <a:pt x="162" y="4"/>
                  </a:cubicBezTo>
                  <a:cubicBezTo>
                    <a:pt x="175" y="0"/>
                    <a:pt x="188" y="0"/>
                    <a:pt x="203" y="5"/>
                  </a:cubicBezTo>
                  <a:cubicBezTo>
                    <a:pt x="215" y="9"/>
                    <a:pt x="226" y="15"/>
                    <a:pt x="235" y="24"/>
                  </a:cubicBezTo>
                  <a:cubicBezTo>
                    <a:pt x="243" y="33"/>
                    <a:pt x="250" y="44"/>
                    <a:pt x="254" y="56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9" y="69"/>
                    <a:pt x="259" y="83"/>
                    <a:pt x="256" y="95"/>
                  </a:cubicBezTo>
                  <a:cubicBezTo>
                    <a:pt x="252" y="108"/>
                    <a:pt x="245" y="121"/>
                    <a:pt x="235" y="131"/>
                  </a:cubicBezTo>
                  <a:cubicBezTo>
                    <a:pt x="234" y="131"/>
                    <a:pt x="234" y="131"/>
                    <a:pt x="234" y="131"/>
                  </a:cubicBezTo>
                  <a:cubicBezTo>
                    <a:pt x="136" y="229"/>
                    <a:pt x="136" y="229"/>
                    <a:pt x="136" y="229"/>
                  </a:cubicBezTo>
                  <a:cubicBezTo>
                    <a:pt x="133" y="233"/>
                    <a:pt x="126" y="233"/>
                    <a:pt x="123" y="229"/>
                  </a:cubicBezTo>
                  <a:cubicBezTo>
                    <a:pt x="122" y="229"/>
                    <a:pt x="122" y="229"/>
                    <a:pt x="122" y="229"/>
                  </a:cubicBezTo>
                  <a:close/>
                  <a:moveTo>
                    <a:pt x="141" y="36"/>
                  </a:moveTo>
                  <a:cubicBezTo>
                    <a:pt x="141" y="36"/>
                    <a:pt x="141" y="36"/>
                    <a:pt x="141" y="36"/>
                  </a:cubicBezTo>
                  <a:cubicBezTo>
                    <a:pt x="141" y="36"/>
                    <a:pt x="141" y="36"/>
                    <a:pt x="141" y="36"/>
                  </a:cubicBezTo>
                  <a:cubicBezTo>
                    <a:pt x="110" y="68"/>
                    <a:pt x="110" y="68"/>
                    <a:pt x="110" y="68"/>
                  </a:cubicBezTo>
                  <a:cubicBezTo>
                    <a:pt x="107" y="70"/>
                    <a:pt x="104" y="70"/>
                    <a:pt x="101" y="68"/>
                  </a:cubicBezTo>
                  <a:cubicBezTo>
                    <a:pt x="99" y="66"/>
                    <a:pt x="99" y="62"/>
                    <a:pt x="101" y="60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12" y="31"/>
                    <a:pt x="103" y="25"/>
                    <a:pt x="92" y="23"/>
                  </a:cubicBezTo>
                  <a:cubicBezTo>
                    <a:pt x="83" y="20"/>
                    <a:pt x="73" y="20"/>
                    <a:pt x="62" y="23"/>
                  </a:cubicBezTo>
                  <a:cubicBezTo>
                    <a:pt x="53" y="26"/>
                    <a:pt x="45" y="31"/>
                    <a:pt x="38" y="38"/>
                  </a:cubicBezTo>
                  <a:cubicBezTo>
                    <a:pt x="31" y="45"/>
                    <a:pt x="26" y="53"/>
                    <a:pt x="23" y="62"/>
                  </a:cubicBezTo>
                  <a:cubicBezTo>
                    <a:pt x="20" y="72"/>
                    <a:pt x="20" y="81"/>
                    <a:pt x="22" y="90"/>
                  </a:cubicBezTo>
                  <a:cubicBezTo>
                    <a:pt x="25" y="100"/>
                    <a:pt x="31" y="109"/>
                    <a:pt x="38" y="117"/>
                  </a:cubicBezTo>
                  <a:cubicBezTo>
                    <a:pt x="129" y="208"/>
                    <a:pt x="129" y="208"/>
                    <a:pt x="129" y="20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1" y="117"/>
                    <a:pt x="221" y="117"/>
                    <a:pt x="221" y="117"/>
                  </a:cubicBezTo>
                  <a:cubicBezTo>
                    <a:pt x="228" y="109"/>
                    <a:pt x="234" y="100"/>
                    <a:pt x="237" y="90"/>
                  </a:cubicBezTo>
                  <a:cubicBezTo>
                    <a:pt x="239" y="81"/>
                    <a:pt x="239" y="72"/>
                    <a:pt x="236" y="62"/>
                  </a:cubicBezTo>
                  <a:cubicBezTo>
                    <a:pt x="236" y="62"/>
                    <a:pt x="236" y="62"/>
                    <a:pt x="236" y="62"/>
                  </a:cubicBezTo>
                  <a:cubicBezTo>
                    <a:pt x="233" y="53"/>
                    <a:pt x="227" y="45"/>
                    <a:pt x="221" y="38"/>
                  </a:cubicBezTo>
                  <a:cubicBezTo>
                    <a:pt x="214" y="32"/>
                    <a:pt x="206" y="26"/>
                    <a:pt x="197" y="23"/>
                  </a:cubicBezTo>
                  <a:cubicBezTo>
                    <a:pt x="186" y="20"/>
                    <a:pt x="176" y="20"/>
                    <a:pt x="167" y="23"/>
                  </a:cubicBezTo>
                  <a:cubicBezTo>
                    <a:pt x="158" y="25"/>
                    <a:pt x="149" y="30"/>
                    <a:pt x="141" y="36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="" xmlns:a16="http://schemas.microsoft.com/office/drawing/2014/main" id="{D661B2D9-9CEE-4FF3-8A73-F93E6FAFDBB6}"/>
              </a:ext>
            </a:extLst>
          </p:cNvPr>
          <p:cNvGrpSpPr/>
          <p:nvPr/>
        </p:nvGrpSpPr>
        <p:grpSpPr>
          <a:xfrm>
            <a:off x="8080568" y="2966155"/>
            <a:ext cx="3651424" cy="1544150"/>
            <a:chOff x="8502398" y="3059012"/>
            <a:chExt cx="3651424" cy="1544150"/>
          </a:xfrm>
        </p:grpSpPr>
        <p:sp>
          <p:nvSpPr>
            <p:cNvPr id="57" name="文本框 56">
              <a:extLst>
                <a:ext uri="{FF2B5EF4-FFF2-40B4-BE49-F238E27FC236}">
                  <a16:creationId xmlns="" xmlns:a16="http://schemas.microsoft.com/office/drawing/2014/main" id="{ABC36C34-EEA2-4144-8D75-AC726F97CCD3}"/>
                </a:ext>
              </a:extLst>
            </p:cNvPr>
            <p:cNvSpPr txBox="1"/>
            <p:nvPr/>
          </p:nvSpPr>
          <p:spPr>
            <a:xfrm>
              <a:off x="8502398" y="3454619"/>
              <a:ext cx="3073823" cy="1148543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914332">
                <a:lnSpc>
                  <a:spcPct val="150000"/>
                </a:lnSpc>
                <a:defRPr/>
              </a:pPr>
              <a:endParaRPr lang="zh-CN" altLang="en-US" sz="1600" dirty="0">
                <a:solidFill>
                  <a:srgbClr val="6C6C6C"/>
                </a:solidFill>
                <a:cs typeface="+mn-ea"/>
                <a:sym typeface="+mn-lt"/>
              </a:endParaRPr>
            </a:p>
          </p:txBody>
        </p:sp>
        <p:sp>
          <p:nvSpPr>
            <p:cNvPr id="58" name="文本框 18">
              <a:extLst>
                <a:ext uri="{FF2B5EF4-FFF2-40B4-BE49-F238E27FC236}">
                  <a16:creationId xmlns="" xmlns:a16="http://schemas.microsoft.com/office/drawing/2014/main" id="{1A1C2C4E-2399-4A13-BB59-7A246A76C54F}"/>
                </a:ext>
              </a:extLst>
            </p:cNvPr>
            <p:cNvSpPr txBox="1"/>
            <p:nvPr/>
          </p:nvSpPr>
          <p:spPr>
            <a:xfrm>
              <a:off x="8502398" y="3059012"/>
              <a:ext cx="3651424" cy="515298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>
                <a:defRPr/>
              </a:pPr>
              <a:endParaRPr lang="zh-CN" altLang="en-US" sz="2000" b="1" dirty="0">
                <a:solidFill>
                  <a:srgbClr val="6C6C6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="" xmlns:a16="http://schemas.microsoft.com/office/drawing/2014/main" id="{FEDDC975-4ECB-45E9-AD44-8596524D53CA}"/>
              </a:ext>
            </a:extLst>
          </p:cNvPr>
          <p:cNvGrpSpPr/>
          <p:nvPr/>
        </p:nvGrpSpPr>
        <p:grpSpPr>
          <a:xfrm>
            <a:off x="7245314" y="1508891"/>
            <a:ext cx="4005906" cy="2289273"/>
            <a:chOff x="7437820" y="1371900"/>
            <a:chExt cx="4005906" cy="2289273"/>
          </a:xfrm>
        </p:grpSpPr>
        <p:sp>
          <p:nvSpPr>
            <p:cNvPr id="60" name="文本框 17">
              <a:extLst>
                <a:ext uri="{FF2B5EF4-FFF2-40B4-BE49-F238E27FC236}">
                  <a16:creationId xmlns="" xmlns:a16="http://schemas.microsoft.com/office/drawing/2014/main" id="{B91F998B-F44F-4D33-86E9-03C30A755EAE}"/>
                </a:ext>
              </a:extLst>
            </p:cNvPr>
            <p:cNvSpPr txBox="1"/>
            <p:nvPr/>
          </p:nvSpPr>
          <p:spPr>
            <a:xfrm>
              <a:off x="8369903" y="2512630"/>
              <a:ext cx="3073823" cy="1148543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914332">
                <a:lnSpc>
                  <a:spcPct val="150000"/>
                </a:lnSpc>
                <a:defRPr/>
              </a:pP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控制的代码即</a:t>
              </a:r>
              <a:r>
                <a:rPr lang="en-US" altLang="zh-CN" sz="1600" dirty="0">
                  <a:solidFill>
                    <a:srgbClr val="6C6C6C"/>
                  </a:solidFill>
                  <a:cs typeface="+mn-ea"/>
                  <a:sym typeface="+mn-lt"/>
                </a:rPr>
                <a:t>train.py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中上面一行代码</a:t>
              </a:r>
              <a:r>
                <a:rPr lang="zh-CN" altLang="en-US" sz="1600" dirty="0" smtClean="0">
                  <a:solidFill>
                    <a:srgbClr val="6C6C6C"/>
                  </a:solidFill>
                  <a:cs typeface="+mn-ea"/>
                  <a:sym typeface="+mn-lt"/>
                </a:rPr>
                <a:t>，设置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成</a:t>
              </a:r>
              <a:r>
                <a:rPr lang="en-US" altLang="zh-CN" sz="1600" dirty="0">
                  <a:solidFill>
                    <a:srgbClr val="6C6C6C"/>
                  </a:solidFill>
                  <a:cs typeface="+mn-ea"/>
                  <a:sym typeface="+mn-lt"/>
                </a:rPr>
                <a:t>False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，每次训练时，不会自动计算。</a:t>
              </a:r>
            </a:p>
          </p:txBody>
        </p:sp>
        <p:sp>
          <p:nvSpPr>
            <p:cNvPr id="61" name="文本框 16">
              <a:extLst>
                <a:ext uri="{FF2B5EF4-FFF2-40B4-BE49-F238E27FC236}">
                  <a16:creationId xmlns="" xmlns:a16="http://schemas.microsoft.com/office/drawing/2014/main" id="{8FF4F19D-3A46-4B59-9D49-982A1D95F971}"/>
                </a:ext>
              </a:extLst>
            </p:cNvPr>
            <p:cNvSpPr txBox="1"/>
            <p:nvPr/>
          </p:nvSpPr>
          <p:spPr>
            <a:xfrm>
              <a:off x="7437820" y="1371900"/>
              <a:ext cx="3651424" cy="515298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>
                <a:defRPr/>
              </a:pPr>
              <a:endParaRPr lang="zh-CN" altLang="en-US" sz="2000" b="1" dirty="0">
                <a:solidFill>
                  <a:srgbClr val="6C6C6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="" xmlns:a16="http://schemas.microsoft.com/office/drawing/2014/main" id="{C24B2911-99FE-45A4-8C42-6F60DF95972E}"/>
              </a:ext>
            </a:extLst>
          </p:cNvPr>
          <p:cNvGrpSpPr/>
          <p:nvPr/>
        </p:nvGrpSpPr>
        <p:grpSpPr>
          <a:xfrm>
            <a:off x="6113468" y="4409296"/>
            <a:ext cx="5482070" cy="1983621"/>
            <a:chOff x="7165148" y="4985517"/>
            <a:chExt cx="5482070" cy="1983621"/>
          </a:xfrm>
        </p:grpSpPr>
        <p:sp>
          <p:nvSpPr>
            <p:cNvPr id="63" name="文本框 13">
              <a:extLst>
                <a:ext uri="{FF2B5EF4-FFF2-40B4-BE49-F238E27FC236}">
                  <a16:creationId xmlns="" xmlns:a16="http://schemas.microsoft.com/office/drawing/2014/main" id="{795B27C1-BCE0-4139-A0D3-41EF05C96717}"/>
                </a:ext>
              </a:extLst>
            </p:cNvPr>
            <p:cNvSpPr txBox="1"/>
            <p:nvPr/>
          </p:nvSpPr>
          <p:spPr>
            <a:xfrm>
              <a:off x="7165148" y="5482133"/>
              <a:ext cx="3605973" cy="148700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914332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rgbClr val="6C6C6C"/>
                  </a:solidFill>
                  <a:cs typeface="+mn-ea"/>
                  <a:sym typeface="+mn-lt"/>
                </a:rPr>
                <a:t>    在</a:t>
              </a:r>
              <a:r>
                <a:rPr lang="en-US" altLang="zh-CN" sz="1600" dirty="0">
                  <a:solidFill>
                    <a:srgbClr val="6C6C6C"/>
                  </a:solidFill>
                  <a:cs typeface="+mn-ea"/>
                  <a:sym typeface="+mn-lt"/>
                </a:rPr>
                <a:t>Yolov3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、</a:t>
              </a:r>
              <a:r>
                <a:rPr lang="en-US" altLang="zh-CN" sz="1600" dirty="0">
                  <a:solidFill>
                    <a:srgbClr val="6C6C6C"/>
                  </a:solidFill>
                  <a:cs typeface="+mn-ea"/>
                  <a:sym typeface="+mn-lt"/>
                </a:rPr>
                <a:t>Yolov4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中，训练不同的数据集时，计算初始锚框的值是通过单独的程序运行的</a:t>
              </a:r>
              <a:r>
                <a:rPr lang="zh-CN" altLang="en-US" sz="1600" dirty="0" smtClean="0">
                  <a:solidFill>
                    <a:srgbClr val="6C6C6C"/>
                  </a:solidFill>
                  <a:cs typeface="+mn-ea"/>
                  <a:sym typeface="+mn-lt"/>
                </a:rPr>
                <a:t>。</a:t>
              </a:r>
              <a:endParaRPr lang="zh-CN" altLang="en-US" sz="1600" dirty="0">
                <a:solidFill>
                  <a:srgbClr val="6C6C6C"/>
                </a:solidFill>
                <a:cs typeface="+mn-ea"/>
                <a:sym typeface="+mn-lt"/>
              </a:endParaRPr>
            </a:p>
            <a:p>
              <a:pPr lvl="0" defTabSz="914332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rgbClr val="6C6C6C"/>
                  </a:solidFill>
                  <a:cs typeface="+mn-ea"/>
                  <a:sym typeface="+mn-lt"/>
                </a:rPr>
                <a:t>    但</a:t>
              </a:r>
              <a:r>
                <a:rPr lang="en-US" altLang="zh-CN" sz="1600" dirty="0">
                  <a:solidFill>
                    <a:srgbClr val="6C6C6C"/>
                  </a:solidFill>
                  <a:cs typeface="+mn-ea"/>
                  <a:sym typeface="+mn-lt"/>
                </a:rPr>
                <a:t>Yolov5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中将此功能嵌入到代码中，每次训练时，自适应的计算不同训练集中的最佳锚框值</a:t>
              </a:r>
              <a:r>
                <a:rPr lang="zh-CN" altLang="en-US" sz="1600" dirty="0" smtClean="0">
                  <a:solidFill>
                    <a:srgbClr val="6C6C6C"/>
                  </a:solidFill>
                  <a:cs typeface="+mn-ea"/>
                  <a:sym typeface="+mn-lt"/>
                </a:rPr>
                <a:t>。</a:t>
              </a:r>
              <a:endParaRPr lang="zh-CN" altLang="en-US" sz="1600" dirty="0">
                <a:solidFill>
                  <a:srgbClr val="6C6C6C"/>
                </a:solidFill>
                <a:cs typeface="+mn-ea"/>
                <a:sym typeface="+mn-lt"/>
              </a:endParaRPr>
            </a:p>
            <a:p>
              <a:pPr lvl="0" defTabSz="914332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rgbClr val="6C6C6C"/>
                  </a:solidFill>
                  <a:cs typeface="+mn-ea"/>
                  <a:sym typeface="+mn-lt"/>
                </a:rPr>
                <a:t>    当然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，如果觉得计算的锚框效果不是很好，也可以在代码中将自动计算锚框功能关闭。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4" name="文本框 11">
              <a:extLst>
                <a:ext uri="{FF2B5EF4-FFF2-40B4-BE49-F238E27FC236}">
                  <a16:creationId xmlns="" xmlns:a16="http://schemas.microsoft.com/office/drawing/2014/main" id="{AC411C19-F369-4B80-A837-BBA30AECF067}"/>
                </a:ext>
              </a:extLst>
            </p:cNvPr>
            <p:cNvSpPr txBox="1"/>
            <p:nvPr/>
          </p:nvSpPr>
          <p:spPr>
            <a:xfrm>
              <a:off x="7258316" y="4985517"/>
              <a:ext cx="5388902" cy="691039"/>
            </a:xfrm>
            <a:prstGeom prst="rect">
              <a:avLst/>
            </a:prstGeom>
            <a:noFill/>
          </p:spPr>
          <p:txBody>
            <a:bodyPr wrap="none" rtlCol="0" anchor="ctr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因此初始锚框也是比较重要的</a:t>
              </a:r>
              <a:r>
                <a:rPr lang="zh-CN" altLang="en-US" sz="2000" b="1" dirty="0" smtClean="0">
                  <a:solidFill>
                    <a:srgbClr val="6C6C6C"/>
                  </a:solidFill>
                  <a:cs typeface="+mn-ea"/>
                  <a:sym typeface="+mn-lt"/>
                </a:rPr>
                <a:t>一</a:t>
              </a:r>
              <a:endParaRPr lang="en-US" altLang="zh-CN" sz="2000" b="1" dirty="0" smtClean="0">
                <a:solidFill>
                  <a:srgbClr val="6C6C6C"/>
                </a:solidFill>
                <a:cs typeface="+mn-ea"/>
                <a:sym typeface="+mn-lt"/>
              </a:endParaRPr>
            </a:p>
            <a:p>
              <a:pPr lvl="0">
                <a:defRPr/>
              </a:pPr>
              <a:r>
                <a:rPr lang="zh-CN" altLang="en-US" sz="2000" b="1" dirty="0" smtClean="0">
                  <a:solidFill>
                    <a:srgbClr val="6C6C6C"/>
                  </a:solidFill>
                  <a:cs typeface="+mn-ea"/>
                  <a:sym typeface="+mn-lt"/>
                </a:rPr>
                <a:t>部分</a:t>
              </a: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，比如</a:t>
              </a:r>
              <a:r>
                <a:rPr lang="en-US" altLang="zh-CN" sz="2000" b="1" dirty="0">
                  <a:solidFill>
                    <a:srgbClr val="6C6C6C"/>
                  </a:solidFill>
                  <a:cs typeface="+mn-ea"/>
                  <a:sym typeface="+mn-lt"/>
                </a:rPr>
                <a:t>Yolov5</a:t>
              </a: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在</a:t>
              </a:r>
              <a:r>
                <a:rPr lang="en-US" altLang="zh-CN" sz="2000" b="1" dirty="0">
                  <a:solidFill>
                    <a:srgbClr val="6C6C6C"/>
                  </a:solidFill>
                  <a:cs typeface="+mn-ea"/>
                  <a:sym typeface="+mn-lt"/>
                </a:rPr>
                <a:t>Coco</a:t>
              </a: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数据集</a:t>
              </a:r>
              <a:r>
                <a:rPr lang="zh-CN" altLang="en-US" sz="2000" b="1" dirty="0" smtClean="0">
                  <a:solidFill>
                    <a:srgbClr val="6C6C6C"/>
                  </a:solidFill>
                  <a:cs typeface="+mn-ea"/>
                  <a:sym typeface="+mn-lt"/>
                </a:rPr>
                <a:t>上</a:t>
              </a:r>
              <a:endParaRPr lang="en-US" altLang="zh-CN" sz="2000" b="1" dirty="0" smtClean="0">
                <a:solidFill>
                  <a:srgbClr val="6C6C6C"/>
                </a:solidFill>
                <a:cs typeface="+mn-ea"/>
                <a:sym typeface="+mn-lt"/>
              </a:endParaRPr>
            </a:p>
            <a:p>
              <a:pPr lvl="0">
                <a:defRPr/>
              </a:pPr>
              <a:r>
                <a:rPr lang="zh-CN" altLang="en-US" sz="2000" b="1" dirty="0" smtClean="0">
                  <a:solidFill>
                    <a:srgbClr val="6C6C6C"/>
                  </a:solidFill>
                  <a:cs typeface="+mn-ea"/>
                  <a:sym typeface="+mn-lt"/>
                </a:rPr>
                <a:t>初始设定</a:t>
              </a: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的锚框</a:t>
              </a:r>
              <a:r>
                <a:rPr lang="zh-CN" altLang="en-US" sz="2000" b="1" dirty="0" smtClean="0">
                  <a:solidFill>
                    <a:srgbClr val="6C6C6C"/>
                  </a:solidFill>
                  <a:cs typeface="+mn-ea"/>
                  <a:sym typeface="+mn-lt"/>
                </a:rPr>
                <a:t>：</a:t>
              </a:r>
            </a:p>
            <a:p>
              <a:pPr lvl="0">
                <a:defRPr/>
              </a:pPr>
              <a:endParaRPr lang="zh-CN" altLang="en-US" sz="2000" b="1" dirty="0">
                <a:solidFill>
                  <a:srgbClr val="6C6C6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="" xmlns:a16="http://schemas.microsoft.com/office/drawing/2014/main" id="{F7AE8C53-2157-4F45-9228-A0AA4D6BDAA4}"/>
              </a:ext>
            </a:extLst>
          </p:cNvPr>
          <p:cNvGrpSpPr/>
          <p:nvPr/>
        </p:nvGrpSpPr>
        <p:grpSpPr>
          <a:xfrm>
            <a:off x="-44598" y="2570365"/>
            <a:ext cx="3651424" cy="1544150"/>
            <a:chOff x="1463355" y="3059012"/>
            <a:chExt cx="3651424" cy="1544150"/>
          </a:xfrm>
        </p:grpSpPr>
        <p:sp>
          <p:nvSpPr>
            <p:cNvPr id="66" name="文本框 65">
              <a:extLst>
                <a:ext uri="{FF2B5EF4-FFF2-40B4-BE49-F238E27FC236}">
                  <a16:creationId xmlns="" xmlns:a16="http://schemas.microsoft.com/office/drawing/2014/main" id="{4904BD36-2030-438D-B380-33D507CA2A59}"/>
                </a:ext>
              </a:extLst>
            </p:cNvPr>
            <p:cNvSpPr txBox="1"/>
            <p:nvPr/>
          </p:nvSpPr>
          <p:spPr>
            <a:xfrm>
              <a:off x="1602546" y="3454619"/>
              <a:ext cx="3512233" cy="1148543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914332">
                <a:lnSpc>
                  <a:spcPct val="150000"/>
                </a:lnSpc>
                <a:defRPr/>
              </a:pPr>
              <a:r>
                <a:rPr lang="en-US" altLang="zh-CN" sz="1600" dirty="0">
                  <a:solidFill>
                    <a:srgbClr val="6C6C6C"/>
                  </a:solidFill>
                  <a:cs typeface="+mn-ea"/>
                  <a:sym typeface="+mn-lt"/>
                </a:rPr>
                <a:t>Yolov5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的输入端采用了和</a:t>
              </a:r>
              <a:r>
                <a:rPr lang="en-US" altLang="zh-CN" sz="1600" dirty="0">
                  <a:solidFill>
                    <a:srgbClr val="6C6C6C"/>
                  </a:solidFill>
                  <a:cs typeface="+mn-ea"/>
                  <a:sym typeface="+mn-lt"/>
                </a:rPr>
                <a:t>Yolov4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一样的</a:t>
              </a:r>
              <a:r>
                <a:rPr lang="en-US" altLang="zh-CN" sz="1600" dirty="0">
                  <a:solidFill>
                    <a:srgbClr val="6C6C6C"/>
                  </a:solidFill>
                  <a:cs typeface="+mn-ea"/>
                  <a:sym typeface="+mn-lt"/>
                </a:rPr>
                <a:t>Mosaic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数据增强的方式。</a:t>
              </a:r>
            </a:p>
            <a:p>
              <a:pPr lvl="0" algn="r" defTabSz="914332">
                <a:lnSpc>
                  <a:spcPct val="150000"/>
                </a:lnSpc>
                <a:defRPr/>
              </a:pPr>
              <a:endParaRPr lang="zh-CN" altLang="en-US" sz="1600" dirty="0">
                <a:solidFill>
                  <a:srgbClr val="6C6C6C"/>
                </a:solidFill>
                <a:cs typeface="+mn-ea"/>
                <a:sym typeface="+mn-lt"/>
              </a:endParaRPr>
            </a:p>
          </p:txBody>
        </p:sp>
        <p:sp>
          <p:nvSpPr>
            <p:cNvPr id="67" name="文本框 20">
              <a:extLst>
                <a:ext uri="{FF2B5EF4-FFF2-40B4-BE49-F238E27FC236}">
                  <a16:creationId xmlns="" xmlns:a16="http://schemas.microsoft.com/office/drawing/2014/main" id="{5C47F44F-A884-4643-A2B1-39F5E9D493A7}"/>
                </a:ext>
              </a:extLst>
            </p:cNvPr>
            <p:cNvSpPr txBox="1"/>
            <p:nvPr/>
          </p:nvSpPr>
          <p:spPr>
            <a:xfrm>
              <a:off x="1463355" y="3059012"/>
              <a:ext cx="3651424" cy="515298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>
                <a:defRPr/>
              </a:pP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（</a:t>
              </a:r>
              <a:r>
                <a:rPr lang="en-US" altLang="zh-CN" sz="2000" b="1" dirty="0">
                  <a:solidFill>
                    <a:srgbClr val="6C6C6C"/>
                  </a:solidFill>
                  <a:cs typeface="+mn-ea"/>
                  <a:sym typeface="+mn-lt"/>
                </a:rPr>
                <a:t>1</a:t>
              </a: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）</a:t>
              </a:r>
              <a:r>
                <a:rPr lang="en-US" altLang="zh-CN" sz="2000" b="1" dirty="0">
                  <a:solidFill>
                    <a:srgbClr val="6C6C6C"/>
                  </a:solidFill>
                  <a:cs typeface="+mn-ea"/>
                  <a:sym typeface="+mn-lt"/>
                </a:rPr>
                <a:t>Mosaic</a:t>
              </a: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数据增强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="" xmlns:a16="http://schemas.microsoft.com/office/drawing/2014/main" id="{C48D04C5-C372-4C7D-B2D1-2CB853F4D7FD}"/>
              </a:ext>
            </a:extLst>
          </p:cNvPr>
          <p:cNvGrpSpPr/>
          <p:nvPr/>
        </p:nvGrpSpPr>
        <p:grpSpPr>
          <a:xfrm>
            <a:off x="1378324" y="4211499"/>
            <a:ext cx="3651424" cy="1544150"/>
            <a:chOff x="1570830" y="4700146"/>
            <a:chExt cx="3651424" cy="1544150"/>
          </a:xfrm>
        </p:grpSpPr>
        <p:sp>
          <p:nvSpPr>
            <p:cNvPr id="69" name="文本框 15">
              <a:extLst>
                <a:ext uri="{FF2B5EF4-FFF2-40B4-BE49-F238E27FC236}">
                  <a16:creationId xmlns="" xmlns:a16="http://schemas.microsoft.com/office/drawing/2014/main" id="{F567802B-7E46-45E0-9ED2-2048BE932E46}"/>
                </a:ext>
              </a:extLst>
            </p:cNvPr>
            <p:cNvSpPr txBox="1"/>
            <p:nvPr/>
          </p:nvSpPr>
          <p:spPr>
            <a:xfrm>
              <a:off x="2148431" y="5095753"/>
              <a:ext cx="3073823" cy="1148543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6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914332">
                <a:lnSpc>
                  <a:spcPct val="150000"/>
                </a:lnSpc>
                <a:defRPr/>
              </a:pP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在</a:t>
              </a:r>
              <a:r>
                <a:rPr lang="en-US" altLang="zh-CN" sz="1600" dirty="0">
                  <a:solidFill>
                    <a:srgbClr val="6C6C6C"/>
                  </a:solidFill>
                  <a:cs typeface="+mn-ea"/>
                  <a:sym typeface="+mn-lt"/>
                </a:rPr>
                <a:t>Yolo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算法中，针对不同的数据集，都会有初始设定长宽的锚框</a:t>
              </a:r>
              <a:r>
                <a:rPr lang="zh-CN" altLang="en-US" sz="1600" dirty="0" smtClean="0">
                  <a:solidFill>
                    <a:srgbClr val="6C6C6C"/>
                  </a:solidFill>
                  <a:cs typeface="+mn-ea"/>
                  <a:sym typeface="+mn-lt"/>
                </a:rPr>
                <a:t>。</a:t>
              </a:r>
              <a:endParaRPr lang="zh-CN" altLang="en-US" sz="1600" dirty="0">
                <a:solidFill>
                  <a:srgbClr val="6C6C6C"/>
                </a:solidFill>
                <a:cs typeface="+mn-ea"/>
                <a:sym typeface="+mn-lt"/>
              </a:endParaRPr>
            </a:p>
            <a:p>
              <a:pPr lvl="0" algn="r" defTabSz="914332">
                <a:lnSpc>
                  <a:spcPct val="150000"/>
                </a:lnSpc>
                <a:defRPr/>
              </a:pP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在网络训练中，网络在初始锚框的基础上输出预测框，进而和真实框</a:t>
              </a:r>
              <a:r>
                <a:rPr lang="en-US" altLang="zh-CN" sz="1600" dirty="0" err="1">
                  <a:solidFill>
                    <a:srgbClr val="6C6C6C"/>
                  </a:solidFill>
                  <a:cs typeface="+mn-ea"/>
                  <a:sym typeface="+mn-lt"/>
                </a:rPr>
                <a:t>groundtruth</a:t>
              </a:r>
              <a:r>
                <a:rPr lang="zh-CN" altLang="en-US" sz="1600" dirty="0">
                  <a:solidFill>
                    <a:srgbClr val="6C6C6C"/>
                  </a:solidFill>
                  <a:cs typeface="+mn-ea"/>
                  <a:sym typeface="+mn-lt"/>
                </a:rPr>
                <a:t>进行比对，计算两者差距，再反向更新，迭代网络参数。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文本框 14">
              <a:extLst>
                <a:ext uri="{FF2B5EF4-FFF2-40B4-BE49-F238E27FC236}">
                  <a16:creationId xmlns="" xmlns:a16="http://schemas.microsoft.com/office/drawing/2014/main" id="{E670FAC1-234E-41D0-A4F2-BE8702990214}"/>
                </a:ext>
              </a:extLst>
            </p:cNvPr>
            <p:cNvSpPr txBox="1"/>
            <p:nvPr/>
          </p:nvSpPr>
          <p:spPr>
            <a:xfrm>
              <a:off x="1570830" y="4700146"/>
              <a:ext cx="3651424" cy="515298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>
                <a:defRPr/>
              </a:pP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（</a:t>
              </a:r>
              <a:r>
                <a:rPr lang="en-US" altLang="zh-CN" sz="2000" b="1" dirty="0">
                  <a:solidFill>
                    <a:srgbClr val="6C6C6C"/>
                  </a:solidFill>
                  <a:cs typeface="+mn-ea"/>
                  <a:sym typeface="+mn-lt"/>
                </a:rPr>
                <a:t>2</a:t>
              </a:r>
              <a:r>
                <a:rPr lang="zh-CN" altLang="en-US" sz="2000" b="1" dirty="0">
                  <a:solidFill>
                    <a:srgbClr val="6C6C6C"/>
                  </a:solidFill>
                  <a:cs typeface="+mn-ea"/>
                  <a:sym typeface="+mn-lt"/>
                </a:rPr>
                <a:t>） 自适应锚框计算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C6C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="" xmlns:a16="http://schemas.microsoft.com/office/drawing/2014/main" id="{2F3ECA3F-9F54-4324-B358-8B5EFCB08B31}"/>
              </a:ext>
            </a:extLst>
          </p:cNvPr>
          <p:cNvGrpSpPr/>
          <p:nvPr/>
        </p:nvGrpSpPr>
        <p:grpSpPr>
          <a:xfrm rot="19577259">
            <a:off x="-654200" y="-389102"/>
            <a:ext cx="1391813" cy="1369544"/>
            <a:chOff x="-2791809" y="4575372"/>
            <a:chExt cx="4871106" cy="5035916"/>
          </a:xfrm>
        </p:grpSpPr>
        <p:sp>
          <p:nvSpPr>
            <p:cNvPr id="40" name="圆: 空心 15">
              <a:extLst>
                <a:ext uri="{FF2B5EF4-FFF2-40B4-BE49-F238E27FC236}">
                  <a16:creationId xmlns="" xmlns:a16="http://schemas.microsoft.com/office/drawing/2014/main" id="{D97EE8B6-87B5-4B88-BFE2-9198F4C0F864}"/>
                </a:ext>
              </a:extLst>
            </p:cNvPr>
            <p:cNvSpPr/>
            <p:nvPr/>
          </p:nvSpPr>
          <p:spPr>
            <a:xfrm>
              <a:off x="-2791809" y="4575372"/>
              <a:ext cx="4871106" cy="5035916"/>
            </a:xfrm>
            <a:prstGeom prst="roundRect">
              <a:avLst/>
            </a:prstGeom>
            <a:noFill/>
            <a:ln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1" name="圆: 空心 16">
              <a:extLst>
                <a:ext uri="{FF2B5EF4-FFF2-40B4-BE49-F238E27FC236}">
                  <a16:creationId xmlns="" xmlns:a16="http://schemas.microsoft.com/office/drawing/2014/main" id="{DFF33309-DC38-4F74-91A0-C1268FC59820}"/>
                </a:ext>
              </a:extLst>
            </p:cNvPr>
            <p:cNvSpPr/>
            <p:nvPr/>
          </p:nvSpPr>
          <p:spPr>
            <a:xfrm>
              <a:off x="-1974280" y="5420561"/>
              <a:ext cx="3236048" cy="3345541"/>
            </a:xfrm>
            <a:prstGeom prst="roundRect">
              <a:avLst>
                <a:gd name="adj" fmla="val 5589"/>
              </a:avLst>
            </a:prstGeom>
            <a:noFill/>
            <a:ln w="269875">
              <a:solidFill>
                <a:srgbClr val="12B7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155725" y="6634213"/>
            <a:ext cx="180020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026" name="Picture 2" descr="previ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3174" y="3840874"/>
            <a:ext cx="6115050" cy="13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文本框 14">
            <a:extLst>
              <a:ext uri="{FF2B5EF4-FFF2-40B4-BE49-F238E27FC236}">
                <a16:creationId xmlns="" xmlns:a16="http://schemas.microsoft.com/office/drawing/2014/main" id="{E670FAC1-234E-41D0-A4F2-BE8702990214}"/>
              </a:ext>
            </a:extLst>
          </p:cNvPr>
          <p:cNvSpPr txBox="1"/>
          <p:nvPr/>
        </p:nvSpPr>
        <p:spPr>
          <a:xfrm>
            <a:off x="5863455" y="1863737"/>
            <a:ext cx="3732301" cy="530659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>
              <a:defRPr/>
            </a:pPr>
            <a:r>
              <a:rPr lang="zh-CN" altLang="en-US" sz="2000" b="1" dirty="0">
                <a:solidFill>
                  <a:srgbClr val="6C6C6C"/>
                </a:solidFill>
                <a:cs typeface="+mn-ea"/>
                <a:sym typeface="+mn-lt"/>
              </a:rPr>
              <a:t>（</a:t>
            </a:r>
            <a:r>
              <a:rPr lang="en-US" altLang="zh-CN" sz="2000" b="1" dirty="0">
                <a:solidFill>
                  <a:srgbClr val="6C6C6C"/>
                </a:solidFill>
                <a:cs typeface="+mn-ea"/>
                <a:sym typeface="+mn-lt"/>
              </a:rPr>
              <a:t>3</a:t>
            </a:r>
            <a:r>
              <a:rPr lang="zh-CN" altLang="en-US" sz="2000" b="1" dirty="0">
                <a:solidFill>
                  <a:srgbClr val="6C6C6C"/>
                </a:solidFill>
                <a:cs typeface="+mn-ea"/>
                <a:sym typeface="+mn-lt"/>
              </a:rPr>
              <a:t>）自适应图片缩放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6C6C6C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1" name="文本框 17">
            <a:extLst>
              <a:ext uri="{FF2B5EF4-FFF2-40B4-BE49-F238E27FC236}">
                <a16:creationId xmlns="" xmlns:a16="http://schemas.microsoft.com/office/drawing/2014/main" id="{B91F998B-F44F-4D33-86E9-03C30A755EAE}"/>
              </a:ext>
            </a:extLst>
          </p:cNvPr>
          <p:cNvSpPr txBox="1"/>
          <p:nvPr/>
        </p:nvSpPr>
        <p:spPr>
          <a:xfrm>
            <a:off x="6694743" y="731543"/>
            <a:ext cx="3073823" cy="114854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 defTabSz="914332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6C6C6C"/>
                </a:solidFill>
                <a:cs typeface="+mn-ea"/>
                <a:sym typeface="+mn-lt"/>
              </a:rPr>
              <a:t>控制的代码即</a:t>
            </a:r>
            <a:r>
              <a:rPr lang="en-US" altLang="zh-CN" sz="1600" dirty="0">
                <a:solidFill>
                  <a:srgbClr val="6C6C6C"/>
                </a:solidFill>
                <a:cs typeface="+mn-ea"/>
                <a:sym typeface="+mn-lt"/>
              </a:rPr>
              <a:t>train.py</a:t>
            </a:r>
            <a:r>
              <a:rPr lang="zh-CN" altLang="en-US" sz="1600" dirty="0">
                <a:solidFill>
                  <a:srgbClr val="6C6C6C"/>
                </a:solidFill>
                <a:cs typeface="+mn-ea"/>
                <a:sym typeface="+mn-lt"/>
              </a:rPr>
              <a:t>中上面一行代码</a:t>
            </a:r>
            <a:r>
              <a:rPr lang="zh-CN" altLang="en-US" sz="1600" dirty="0" smtClean="0">
                <a:solidFill>
                  <a:srgbClr val="6C6C6C"/>
                </a:solidFill>
                <a:cs typeface="+mn-ea"/>
                <a:sym typeface="+mn-lt"/>
              </a:rPr>
              <a:t>，设置</a:t>
            </a:r>
            <a:r>
              <a:rPr lang="zh-CN" altLang="en-US" sz="1600" dirty="0">
                <a:solidFill>
                  <a:srgbClr val="6C6C6C"/>
                </a:solidFill>
                <a:cs typeface="+mn-ea"/>
                <a:sym typeface="+mn-lt"/>
              </a:rPr>
              <a:t>成</a:t>
            </a:r>
            <a:r>
              <a:rPr lang="en-US" altLang="zh-CN" sz="1600" dirty="0">
                <a:solidFill>
                  <a:srgbClr val="6C6C6C"/>
                </a:solidFill>
                <a:cs typeface="+mn-ea"/>
                <a:sym typeface="+mn-lt"/>
              </a:rPr>
              <a:t>False</a:t>
            </a:r>
            <a:r>
              <a:rPr lang="zh-CN" altLang="en-US" sz="1600" dirty="0">
                <a:solidFill>
                  <a:srgbClr val="6C6C6C"/>
                </a:solidFill>
                <a:cs typeface="+mn-ea"/>
                <a:sym typeface="+mn-lt"/>
              </a:rPr>
              <a:t>，每次训练时，不会自动计算。</a:t>
            </a:r>
          </a:p>
        </p:txBody>
      </p:sp>
    </p:spTree>
    <p:extLst>
      <p:ext uri="{BB962C8B-B14F-4D97-AF65-F5344CB8AC3E}">
        <p14:creationId xmlns:p14="http://schemas.microsoft.com/office/powerpoint/2010/main" val="3446272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553752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0mcluoe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1451</Words>
  <Application>Microsoft Office PowerPoint</Application>
  <PresentationFormat>宽屏</PresentationFormat>
  <Paragraphs>107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等线</vt:lpstr>
      <vt:lpstr>思源宋体 CN</vt:lpstr>
      <vt:lpstr>宋体</vt:lpstr>
      <vt:lpstr>微软雅黑</vt:lpstr>
      <vt:lpstr>Arial</vt:lpstr>
      <vt:lpstr>Calibri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工作总结</dc:title>
  <dc:creator>第一PPT</dc:creator>
  <cp:keywords>www.1ppt.com</cp:keywords>
  <dc:description>www.1ppt.com</dc:description>
  <cp:lastModifiedBy>tang</cp:lastModifiedBy>
  <cp:revision>74</cp:revision>
  <dcterms:created xsi:type="dcterms:W3CDTF">2021-11-13T08:09:12Z</dcterms:created>
  <dcterms:modified xsi:type="dcterms:W3CDTF">2022-07-01T01:56:47Z</dcterms:modified>
</cp:coreProperties>
</file>

<file path=docProps/thumbnail.jpeg>
</file>